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1"/>
  </p:sldMasterIdLst>
  <p:notesMasterIdLst>
    <p:notesMasterId r:id="rId25"/>
  </p:notesMasterIdLst>
  <p:sldIdLst>
    <p:sldId id="256" r:id="rId2"/>
    <p:sldId id="267" r:id="rId3"/>
    <p:sldId id="274" r:id="rId4"/>
    <p:sldId id="276" r:id="rId5"/>
    <p:sldId id="283" r:id="rId6"/>
    <p:sldId id="260" r:id="rId7"/>
    <p:sldId id="287" r:id="rId8"/>
    <p:sldId id="280" r:id="rId9"/>
    <p:sldId id="281" r:id="rId10"/>
    <p:sldId id="284" r:id="rId11"/>
    <p:sldId id="289" r:id="rId12"/>
    <p:sldId id="261" r:id="rId13"/>
    <p:sldId id="268" r:id="rId14"/>
    <p:sldId id="258" r:id="rId15"/>
    <p:sldId id="271" r:id="rId16"/>
    <p:sldId id="292" r:id="rId17"/>
    <p:sldId id="285" r:id="rId18"/>
    <p:sldId id="286" r:id="rId19"/>
    <p:sldId id="263" r:id="rId20"/>
    <p:sldId id="266" r:id="rId21"/>
    <p:sldId id="291" r:id="rId22"/>
    <p:sldId id="278" r:id="rId23"/>
    <p:sldId id="288"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83497" autoAdjust="0"/>
  </p:normalViewPr>
  <p:slideViewPr>
    <p:cSldViewPr snapToGrid="0">
      <p:cViewPr varScale="1">
        <p:scale>
          <a:sx n="82" d="100"/>
          <a:sy n="82"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E4A659-075E-4E4F-B1B5-E3A305339954}" type="datetimeFigureOut">
              <a:rPr lang="en-GB" smtClean="0"/>
              <a:t>23/05/2023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0DE7E9-0FD8-4622-8C20-C3BB2F9452E4}" type="slidenum">
              <a:rPr lang="en-GB" smtClean="0"/>
              <a:t>‹#›</a:t>
            </a:fld>
            <a:endParaRPr lang="en-GB"/>
          </a:p>
        </p:txBody>
      </p:sp>
    </p:spTree>
    <p:extLst>
      <p:ext uri="{BB962C8B-B14F-4D97-AF65-F5344CB8AC3E}">
        <p14:creationId xmlns:p14="http://schemas.microsoft.com/office/powerpoint/2010/main" val="331512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r>
              <a:rPr lang="en-GB" baseline="0" dirty="0"/>
              <a:t> thank you for joining us</a:t>
            </a:r>
          </a:p>
          <a:p>
            <a:r>
              <a:rPr lang="en-GB" baseline="0" dirty="0"/>
              <a:t>Parent Partnership</a:t>
            </a:r>
          </a:p>
          <a:p>
            <a:r>
              <a:rPr lang="en-GB" baseline="0" dirty="0"/>
              <a:t>Intros</a:t>
            </a:r>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1</a:t>
            </a:fld>
            <a:endParaRPr lang="en-GB"/>
          </a:p>
        </p:txBody>
      </p:sp>
    </p:spTree>
    <p:extLst>
      <p:ext uri="{BB962C8B-B14F-4D97-AF65-F5344CB8AC3E}">
        <p14:creationId xmlns:p14="http://schemas.microsoft.com/office/powerpoint/2010/main" val="105214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covered why we teach it- survey, government guidance</a:t>
            </a:r>
            <a:r>
              <a:rPr lang="en-GB" baseline="0" dirty="0"/>
              <a:t> and why we as a school believe it is important now let’s talk about what we teach.</a:t>
            </a:r>
          </a:p>
          <a:p>
            <a:r>
              <a:rPr lang="en-GB" baseline="0" dirty="0"/>
              <a:t>This is the key content as made statutory by the government. We teach through Jigsaw but adapt to suit the needs of our children and community.</a:t>
            </a:r>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10</a:t>
            </a:fld>
            <a:endParaRPr lang="en-GB"/>
          </a:p>
        </p:txBody>
      </p:sp>
    </p:spTree>
    <p:extLst>
      <p:ext uri="{BB962C8B-B14F-4D97-AF65-F5344CB8AC3E}">
        <p14:creationId xmlns:p14="http://schemas.microsoft.com/office/powerpoint/2010/main" val="448969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Government recommend the programme of study for PSHE education, which explains what children should have learnt by the end of Ks1 and Ks2. </a:t>
            </a:r>
          </a:p>
          <a:p>
            <a:r>
              <a:rPr lang="en-GB" dirty="0"/>
              <a:t>We then use the Flying High Trust KKPD document, which breaks these statements into little steps for each year group, ensuring that learning is age appropriate, and progression across year groups. </a:t>
            </a:r>
          </a:p>
          <a:p>
            <a:r>
              <a:rPr lang="en-GB" dirty="0"/>
              <a:t>Then as a school, we use the Jigsaw scheme to resource of lessons, to ensure teachers are confident in what they are delivering and that all of our resources are age appropriate. </a:t>
            </a:r>
          </a:p>
        </p:txBody>
      </p:sp>
      <p:sp>
        <p:nvSpPr>
          <p:cNvPr id="4" name="Slide Number Placeholder 3"/>
          <p:cNvSpPr>
            <a:spLocks noGrp="1"/>
          </p:cNvSpPr>
          <p:nvPr>
            <p:ph type="sldNum" sz="quarter" idx="10"/>
          </p:nvPr>
        </p:nvSpPr>
        <p:spPr/>
        <p:txBody>
          <a:bodyPr/>
          <a:lstStyle/>
          <a:p>
            <a:fld id="{380DE7E9-0FD8-4622-8C20-C3BB2F9452E4}" type="slidenum">
              <a:rPr lang="en-GB" smtClean="0"/>
              <a:t>11</a:t>
            </a:fld>
            <a:endParaRPr lang="en-GB"/>
          </a:p>
        </p:txBody>
      </p:sp>
    </p:spTree>
    <p:extLst>
      <p:ext uri="{BB962C8B-B14F-4D97-AF65-F5344CB8AC3E}">
        <p14:creationId xmlns:p14="http://schemas.microsoft.com/office/powerpoint/2010/main" val="382710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a:t>
            </a:r>
            <a:r>
              <a:rPr lang="en-GB" baseline="0" dirty="0"/>
              <a:t> key areas to RSE: Relationships, Safety, Health Education, Age appropriate Sex Education. I will outline the kinds of things we will teach in each one. </a:t>
            </a:r>
          </a:p>
          <a:p>
            <a:r>
              <a:rPr lang="en-GB" baseline="0" dirty="0"/>
              <a:t>Values: Respect, care, kindness, positivity, empathy, ‘love is love’. </a:t>
            </a:r>
          </a:p>
          <a:p>
            <a:r>
              <a:rPr lang="en-GB" baseline="0" dirty="0"/>
              <a:t>Interactions: Being solution focussed, respectful of other opinions and ideas etc., sharing</a:t>
            </a:r>
          </a:p>
          <a:p>
            <a:r>
              <a:rPr lang="en-GB" baseline="0" dirty="0"/>
              <a:t>Different kinds of relationships and families to promote equality and so our teaching and learning reflects society</a:t>
            </a:r>
          </a:p>
          <a:p>
            <a:r>
              <a:rPr lang="en-GB" baseline="0" dirty="0"/>
              <a:t>What is a good relationship? e.g. a friendship, a family relationship, a work based relationship, marriage/civil partnership. </a:t>
            </a:r>
          </a:p>
        </p:txBody>
      </p:sp>
      <p:sp>
        <p:nvSpPr>
          <p:cNvPr id="4" name="Slide Number Placeholder 3"/>
          <p:cNvSpPr>
            <a:spLocks noGrp="1"/>
          </p:cNvSpPr>
          <p:nvPr>
            <p:ph type="sldNum" sz="quarter" idx="10"/>
          </p:nvPr>
        </p:nvSpPr>
        <p:spPr/>
        <p:txBody>
          <a:bodyPr/>
          <a:lstStyle/>
          <a:p>
            <a:fld id="{380DE7E9-0FD8-4622-8C20-C3BB2F9452E4}" type="slidenum">
              <a:rPr lang="en-GB" smtClean="0"/>
              <a:t>12</a:t>
            </a:fld>
            <a:endParaRPr lang="en-GB"/>
          </a:p>
        </p:txBody>
      </p:sp>
    </p:spTree>
    <p:extLst>
      <p:ext uri="{BB962C8B-B14F-4D97-AF65-F5344CB8AC3E}">
        <p14:creationId xmlns:p14="http://schemas.microsoft.com/office/powerpoint/2010/main" val="1922698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Government guidance</a:t>
            </a:r>
            <a:r>
              <a:rPr lang="en-GB" baseline="0" dirty="0"/>
              <a:t> recommends (read)</a:t>
            </a:r>
          </a:p>
          <a:p>
            <a:pPr marL="171450" indent="-171450">
              <a:buFont typeface="Arial" panose="020B0604020202020204" pitchFamily="34" charset="0"/>
              <a:buChar char="•"/>
            </a:pPr>
            <a:r>
              <a:rPr lang="en-GB" baseline="0" dirty="0"/>
              <a:t>It will be age appropriate always and sensitive to the class group and individuals- it isn’t a one size fits all approach. </a:t>
            </a:r>
          </a:p>
          <a:p>
            <a:pPr marL="171450" indent="-171450">
              <a:buFont typeface="Arial" panose="020B0604020202020204" pitchFamily="34" charset="0"/>
              <a:buChar char="•"/>
            </a:pPr>
            <a:r>
              <a:rPr lang="en-GB" baseline="0" dirty="0"/>
              <a:t>This aspect of our RSE programme is small and relates to the teaching which is statutory. It is scientific and gives children the correct answers for questions which will arise from the other aspects of the statutory curriculum.</a:t>
            </a:r>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13</a:t>
            </a:fld>
            <a:endParaRPr lang="en-GB"/>
          </a:p>
        </p:txBody>
      </p:sp>
    </p:spTree>
    <p:extLst>
      <p:ext uri="{BB962C8B-B14F-4D97-AF65-F5344CB8AC3E}">
        <p14:creationId xmlns:p14="http://schemas.microsoft.com/office/powerpoint/2010/main" val="2829081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 Hygiene</a:t>
            </a:r>
            <a:r>
              <a:rPr lang="en-GB" baseline="0" dirty="0"/>
              <a:t> </a:t>
            </a:r>
          </a:p>
          <a:p>
            <a:pPr marL="171450" indent="-171450">
              <a:buFont typeface="Arial" panose="020B0604020202020204" pitchFamily="34" charset="0"/>
              <a:buChar char="•"/>
            </a:pPr>
            <a:r>
              <a:rPr lang="en-GB" baseline="0" dirty="0"/>
              <a:t>Having a healthy lifestyle incl. exercise, eating healthily but also positive mental health (World Mental Health Day)</a:t>
            </a:r>
          </a:p>
          <a:p>
            <a:pPr marL="171450" indent="-171450">
              <a:buFont typeface="Arial" panose="020B0604020202020204" pitchFamily="34" charset="0"/>
              <a:buChar char="•"/>
            </a:pPr>
            <a:r>
              <a:rPr lang="en-GB" baseline="0" dirty="0"/>
              <a:t>Puberty – how this affects their body and their emotions and how to handle this, where they can go to for support, key names for body parts including genitalia</a:t>
            </a:r>
          </a:p>
          <a:p>
            <a:pPr marL="171450" indent="-171450">
              <a:buFont typeface="Arial" panose="020B0604020202020204" pitchFamily="34" charset="0"/>
              <a:buChar char="•"/>
            </a:pPr>
            <a:r>
              <a:rPr lang="en-GB" baseline="0" dirty="0"/>
              <a:t>Go into a bit more detail now about Sex Education and what is taught in the ‘Growing Up’ aspect of our PSHE scheme </a:t>
            </a:r>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14</a:t>
            </a:fld>
            <a:endParaRPr lang="en-GB"/>
          </a:p>
        </p:txBody>
      </p:sp>
    </p:spTree>
    <p:extLst>
      <p:ext uri="{BB962C8B-B14F-4D97-AF65-F5344CB8AC3E}">
        <p14:creationId xmlns:p14="http://schemas.microsoft.com/office/powerpoint/2010/main" val="3000660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Content in Changing Me where this aspect of education is taught.</a:t>
            </a:r>
            <a:r>
              <a:rPr lang="en-GB" baseline="0" dirty="0"/>
              <a:t> </a:t>
            </a:r>
          </a:p>
          <a:p>
            <a:r>
              <a:rPr lang="en-GB" baseline="0" dirty="0"/>
              <a:t>It is progressive, building up understanding and knowledge so it isn’t a shock in Y5/6.</a:t>
            </a:r>
          </a:p>
          <a:p>
            <a:r>
              <a:rPr lang="en-GB" baseline="0" dirty="0"/>
              <a:t>KS1- names for genitalia (safeguarding)</a:t>
            </a:r>
          </a:p>
          <a:p>
            <a:r>
              <a:rPr lang="en-GB" baseline="0" dirty="0"/>
              <a:t>KS2 are taught in single age year groups so it is targeted correctly for children. </a:t>
            </a:r>
          </a:p>
          <a:p>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15</a:t>
            </a:fld>
            <a:endParaRPr lang="en-GB"/>
          </a:p>
        </p:txBody>
      </p:sp>
    </p:spTree>
    <p:extLst>
      <p:ext uri="{BB962C8B-B14F-4D97-AF65-F5344CB8AC3E}">
        <p14:creationId xmlns:p14="http://schemas.microsoft.com/office/powerpoint/2010/main" val="311738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everything is extremely scientific  and focused on that </a:t>
            </a:r>
          </a:p>
        </p:txBody>
      </p:sp>
      <p:sp>
        <p:nvSpPr>
          <p:cNvPr id="4" name="Slide Number Placeholder 3"/>
          <p:cNvSpPr>
            <a:spLocks noGrp="1"/>
          </p:cNvSpPr>
          <p:nvPr>
            <p:ph type="sldNum" sz="quarter" idx="10"/>
          </p:nvPr>
        </p:nvSpPr>
        <p:spPr/>
        <p:txBody>
          <a:bodyPr/>
          <a:lstStyle/>
          <a:p>
            <a:fld id="{380DE7E9-0FD8-4622-8C20-C3BB2F9452E4}" type="slidenum">
              <a:rPr lang="en-GB" smtClean="0"/>
              <a:t>16</a:t>
            </a:fld>
            <a:endParaRPr lang="en-GB"/>
          </a:p>
        </p:txBody>
      </p:sp>
    </p:spTree>
    <p:extLst>
      <p:ext uri="{BB962C8B-B14F-4D97-AF65-F5344CB8AC3E}">
        <p14:creationId xmlns:p14="http://schemas.microsoft.com/office/powerpoint/2010/main" val="27785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everything is extremely scientific  and focused on that </a:t>
            </a:r>
          </a:p>
        </p:txBody>
      </p:sp>
      <p:sp>
        <p:nvSpPr>
          <p:cNvPr id="4" name="Slide Number Placeholder 3"/>
          <p:cNvSpPr>
            <a:spLocks noGrp="1"/>
          </p:cNvSpPr>
          <p:nvPr>
            <p:ph type="sldNum" sz="quarter" idx="10"/>
          </p:nvPr>
        </p:nvSpPr>
        <p:spPr/>
        <p:txBody>
          <a:bodyPr/>
          <a:lstStyle/>
          <a:p>
            <a:fld id="{380DE7E9-0FD8-4622-8C20-C3BB2F9452E4}" type="slidenum">
              <a:rPr lang="en-GB" smtClean="0"/>
              <a:t>17</a:t>
            </a:fld>
            <a:endParaRPr lang="en-GB"/>
          </a:p>
        </p:txBody>
      </p:sp>
    </p:spTree>
    <p:extLst>
      <p:ext uri="{BB962C8B-B14F-4D97-AF65-F5344CB8AC3E}">
        <p14:creationId xmlns:p14="http://schemas.microsoft.com/office/powerpoint/2010/main" val="1686809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18</a:t>
            </a:fld>
            <a:endParaRPr lang="en-GB"/>
          </a:p>
        </p:txBody>
      </p:sp>
    </p:spTree>
    <p:extLst>
      <p:ext uri="{BB962C8B-B14F-4D97-AF65-F5344CB8AC3E}">
        <p14:creationId xmlns:p14="http://schemas.microsoft.com/office/powerpoint/2010/main" val="1657896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Jane</a:t>
            </a:r>
          </a:p>
        </p:txBody>
      </p:sp>
      <p:sp>
        <p:nvSpPr>
          <p:cNvPr id="4" name="Slide Number Placeholder 3"/>
          <p:cNvSpPr>
            <a:spLocks noGrp="1"/>
          </p:cNvSpPr>
          <p:nvPr>
            <p:ph type="sldNum" sz="quarter" idx="10"/>
          </p:nvPr>
        </p:nvSpPr>
        <p:spPr/>
        <p:txBody>
          <a:bodyPr/>
          <a:lstStyle/>
          <a:p>
            <a:fld id="{380DE7E9-0FD8-4622-8C20-C3BB2F9452E4}" type="slidenum">
              <a:rPr lang="en-GB" smtClean="0"/>
              <a:t>19</a:t>
            </a:fld>
            <a:endParaRPr lang="en-GB"/>
          </a:p>
        </p:txBody>
      </p:sp>
    </p:spTree>
    <p:extLst>
      <p:ext uri="{BB962C8B-B14F-4D97-AF65-F5344CB8AC3E}">
        <p14:creationId xmlns:p14="http://schemas.microsoft.com/office/powerpoint/2010/main" val="353623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2</a:t>
            </a:fld>
            <a:endParaRPr lang="en-GB"/>
          </a:p>
        </p:txBody>
      </p:sp>
    </p:spTree>
    <p:extLst>
      <p:ext uri="{BB962C8B-B14F-4D97-AF65-F5344CB8AC3E}">
        <p14:creationId xmlns:p14="http://schemas.microsoft.com/office/powerpoint/2010/main" val="1747877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and for your time – really appreciated</a:t>
            </a:r>
          </a:p>
          <a:p>
            <a:r>
              <a:rPr lang="en-GB" dirty="0"/>
              <a:t>Time</a:t>
            </a:r>
            <a:r>
              <a:rPr lang="en-GB" baseline="0" dirty="0"/>
              <a:t> for questions, hanging about now. </a:t>
            </a:r>
            <a:endParaRPr lang="en-GB" dirty="0"/>
          </a:p>
          <a:p>
            <a:r>
              <a:rPr lang="en-GB" dirty="0"/>
              <a:t>Please complete follow up survey which</a:t>
            </a:r>
            <a:r>
              <a:rPr lang="en-GB" baseline="0" dirty="0"/>
              <a:t> will be sent out this week.</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20</a:t>
            </a:fld>
            <a:endParaRPr lang="en-GB"/>
          </a:p>
        </p:txBody>
      </p:sp>
    </p:spTree>
    <p:extLst>
      <p:ext uri="{BB962C8B-B14F-4D97-AF65-F5344CB8AC3E}">
        <p14:creationId xmlns:p14="http://schemas.microsoft.com/office/powerpoint/2010/main" val="2227090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22</a:t>
            </a:fld>
            <a:endParaRPr lang="en-GB"/>
          </a:p>
        </p:txBody>
      </p:sp>
    </p:spTree>
    <p:extLst>
      <p:ext uri="{BB962C8B-B14F-4D97-AF65-F5344CB8AC3E}">
        <p14:creationId xmlns:p14="http://schemas.microsoft.com/office/powerpoint/2010/main" val="2553565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a:t>
            </a:r>
            <a:r>
              <a:rPr lang="en-GB" baseline="0" dirty="0"/>
              <a:t> key areas to RSE: Relationships, Safety, Health Education, Age appropriate Sex Education. I will outline the kinds of things we will teach in each one. </a:t>
            </a:r>
          </a:p>
          <a:p>
            <a:r>
              <a:rPr lang="en-GB" baseline="0" dirty="0"/>
              <a:t>Values: Respect, care, kindness, positivity, empathy, ‘love is love’. </a:t>
            </a:r>
          </a:p>
          <a:p>
            <a:r>
              <a:rPr lang="en-GB" baseline="0" dirty="0"/>
              <a:t>Interactions: Being solution focussed, respectful of other opinions and ideas etc., sharing</a:t>
            </a:r>
          </a:p>
          <a:p>
            <a:r>
              <a:rPr lang="en-GB" baseline="0" dirty="0"/>
              <a:t>Different kinds of relationships and families to promote equality and so our teaching and learning reflects society</a:t>
            </a:r>
          </a:p>
          <a:p>
            <a:r>
              <a:rPr lang="en-GB" baseline="0" dirty="0"/>
              <a:t>What is a good relationship? e.g. a friendship, a family relationship, a work based relationship, marriage/civil partnership. </a:t>
            </a:r>
          </a:p>
        </p:txBody>
      </p:sp>
      <p:sp>
        <p:nvSpPr>
          <p:cNvPr id="4" name="Slide Number Placeholder 3"/>
          <p:cNvSpPr>
            <a:spLocks noGrp="1"/>
          </p:cNvSpPr>
          <p:nvPr>
            <p:ph type="sldNum" sz="quarter" idx="10"/>
          </p:nvPr>
        </p:nvSpPr>
        <p:spPr/>
        <p:txBody>
          <a:bodyPr/>
          <a:lstStyle/>
          <a:p>
            <a:fld id="{380DE7E9-0FD8-4622-8C20-C3BB2F9452E4}" type="slidenum">
              <a:rPr lang="en-GB" smtClean="0"/>
              <a:t>23</a:t>
            </a:fld>
            <a:endParaRPr lang="en-GB"/>
          </a:p>
        </p:txBody>
      </p:sp>
    </p:spTree>
    <p:extLst>
      <p:ext uri="{BB962C8B-B14F-4D97-AF65-F5344CB8AC3E}">
        <p14:creationId xmlns:p14="http://schemas.microsoft.com/office/powerpoint/2010/main" val="170320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3</a:t>
            </a:fld>
            <a:endParaRPr lang="en-GB"/>
          </a:p>
        </p:txBody>
      </p:sp>
    </p:spTree>
    <p:extLst>
      <p:ext uri="{BB962C8B-B14F-4D97-AF65-F5344CB8AC3E}">
        <p14:creationId xmlns:p14="http://schemas.microsoft.com/office/powerpoint/2010/main" val="52091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4</a:t>
            </a:fld>
            <a:endParaRPr lang="en-GB"/>
          </a:p>
        </p:txBody>
      </p:sp>
    </p:spTree>
    <p:extLst>
      <p:ext uri="{BB962C8B-B14F-4D97-AF65-F5344CB8AC3E}">
        <p14:creationId xmlns:p14="http://schemas.microsoft.com/office/powerpoint/2010/main" val="202035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sept 2020 schools have to teach about relationships and health</a:t>
            </a:r>
          </a:p>
          <a:p>
            <a:r>
              <a:rPr lang="en-GB" dirty="0"/>
              <a:t> They were already doing this but it wasn’t a legal requirement. </a:t>
            </a:r>
          </a:p>
          <a:p>
            <a:pPr marL="171450" indent="-171450">
              <a:buFont typeface="Arial" panose="020B0604020202020204" pitchFamily="34" charset="0"/>
              <a:buChar char="•"/>
            </a:pPr>
            <a:r>
              <a:rPr lang="en-GB" dirty="0"/>
              <a:t> They have to make sure that its covered in an age appropriate way across the school . </a:t>
            </a:r>
          </a:p>
          <a:p>
            <a:pPr marL="171450" indent="-171450">
              <a:buFont typeface="Arial" panose="020B0604020202020204" pitchFamily="34" charset="0"/>
              <a:buChar char="•"/>
            </a:pPr>
            <a:r>
              <a:rPr lang="en-GB" dirty="0"/>
              <a:t>That  all pupils get the learning they need for their age and ability , so includes all pupils. </a:t>
            </a:r>
          </a:p>
          <a:p>
            <a:pPr marL="171450" indent="-171450">
              <a:buFont typeface="Arial" panose="020B0604020202020204" pitchFamily="34" charset="0"/>
              <a:buChar char="•"/>
            </a:pPr>
            <a:r>
              <a:rPr lang="en-GB" dirty="0"/>
              <a:t>They  have to get parents views  about the curriculum  and </a:t>
            </a:r>
          </a:p>
          <a:p>
            <a:pPr marL="171450" indent="-171450">
              <a:buFont typeface="Arial" panose="020B0604020202020204" pitchFamily="34" charset="0"/>
              <a:buChar char="•"/>
            </a:pPr>
            <a:r>
              <a:rPr lang="en-GB" dirty="0"/>
              <a:t>make sure that they meet the needs of the pupils in their school. </a:t>
            </a:r>
          </a:p>
          <a:p>
            <a:pPr marL="171450" indent="-171450">
              <a:buFont typeface="Arial" panose="020B0604020202020204" pitchFamily="34" charset="0"/>
              <a:buChar char="•"/>
            </a:pPr>
            <a:r>
              <a:rPr lang="en-GB" dirty="0"/>
              <a:t>They have to make sure they comply with equality Act , so they must reflect the society we live in and help children to understand and respect difference.  </a:t>
            </a:r>
          </a:p>
          <a:p>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5</a:t>
            </a:fld>
            <a:endParaRPr lang="en-GB"/>
          </a:p>
        </p:txBody>
      </p:sp>
    </p:spTree>
    <p:extLst>
      <p:ext uri="{BB962C8B-B14F-4D97-AF65-F5344CB8AC3E}">
        <p14:creationId xmlns:p14="http://schemas.microsoft.com/office/powerpoint/2010/main" val="401251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government guidance recognises that parents are the prime educators for their children on these aspects.</a:t>
            </a:r>
          </a:p>
          <a:p>
            <a:r>
              <a:rPr lang="en-GB" dirty="0"/>
              <a:t> So they learn first form the home and secondly from school.    Pupils learn best when they get consistent message form home and school so this session is about starting that journey really to work together more on this area.</a:t>
            </a:r>
          </a:p>
          <a:p>
            <a:r>
              <a:rPr lang="en-GB" dirty="0"/>
              <a:t> Also recognise that some parents prefer to educate their children about some sensitive issues such as sex education and so that have retained the right for parent o withdraw their child form the parts of the curriculum that are  sex education .  There isn’t a right to withdraw form Relationship education or Health Education , just the bits of sex education that are not included in those areas. </a:t>
            </a:r>
          </a:p>
          <a:p>
            <a:r>
              <a:rPr lang="en-GB" dirty="0"/>
              <a:t> We will again go into more detail later on.</a:t>
            </a:r>
          </a:p>
          <a:p>
            <a:endParaRPr lang="en-GB" dirty="0"/>
          </a:p>
          <a:p>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6</a:t>
            </a:fld>
            <a:endParaRPr lang="en-GB"/>
          </a:p>
        </p:txBody>
      </p:sp>
    </p:spTree>
    <p:extLst>
      <p:ext uri="{BB962C8B-B14F-4D97-AF65-F5344CB8AC3E}">
        <p14:creationId xmlns:p14="http://schemas.microsoft.com/office/powerpoint/2010/main" val="410432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7</a:t>
            </a:fld>
            <a:endParaRPr lang="en-GB"/>
          </a:p>
        </p:txBody>
      </p:sp>
    </p:spTree>
    <p:extLst>
      <p:ext uri="{BB962C8B-B14F-4D97-AF65-F5344CB8AC3E}">
        <p14:creationId xmlns:p14="http://schemas.microsoft.com/office/powerpoint/2010/main" val="277841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 selection of stories- things like this are happening all the time across our country and with our</a:t>
            </a:r>
            <a:r>
              <a:rPr lang="en-GB" baseline="0" dirty="0"/>
              <a:t> children- it isn’t just teens as we are led to believe.</a:t>
            </a:r>
            <a:endParaRPr lang="en-GB" dirty="0"/>
          </a:p>
        </p:txBody>
      </p:sp>
      <p:sp>
        <p:nvSpPr>
          <p:cNvPr id="4" name="Slide Number Placeholder 3"/>
          <p:cNvSpPr>
            <a:spLocks noGrp="1"/>
          </p:cNvSpPr>
          <p:nvPr>
            <p:ph type="sldNum" sz="quarter" idx="10"/>
          </p:nvPr>
        </p:nvSpPr>
        <p:spPr/>
        <p:txBody>
          <a:bodyPr/>
          <a:lstStyle/>
          <a:p>
            <a:fld id="{380DE7E9-0FD8-4622-8C20-C3BB2F9452E4}" type="slidenum">
              <a:rPr lang="en-GB" smtClean="0"/>
              <a:t>8</a:t>
            </a:fld>
            <a:endParaRPr lang="en-GB"/>
          </a:p>
        </p:txBody>
      </p:sp>
    </p:spTree>
    <p:extLst>
      <p:ext uri="{BB962C8B-B14F-4D97-AF65-F5344CB8AC3E}">
        <p14:creationId xmlns:p14="http://schemas.microsoft.com/office/powerpoint/2010/main" val="272408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 to work in partnership with you to…</a:t>
            </a:r>
          </a:p>
        </p:txBody>
      </p:sp>
      <p:sp>
        <p:nvSpPr>
          <p:cNvPr id="4" name="Slide Number Placeholder 3"/>
          <p:cNvSpPr>
            <a:spLocks noGrp="1"/>
          </p:cNvSpPr>
          <p:nvPr>
            <p:ph type="sldNum" sz="quarter" idx="10"/>
          </p:nvPr>
        </p:nvSpPr>
        <p:spPr/>
        <p:txBody>
          <a:bodyPr/>
          <a:lstStyle/>
          <a:p>
            <a:fld id="{380DE7E9-0FD8-4622-8C20-C3BB2F9452E4}" type="slidenum">
              <a:rPr lang="en-GB" smtClean="0"/>
              <a:t>9</a:t>
            </a:fld>
            <a:endParaRPr lang="en-GB"/>
          </a:p>
        </p:txBody>
      </p:sp>
    </p:spTree>
    <p:extLst>
      <p:ext uri="{BB962C8B-B14F-4D97-AF65-F5344CB8AC3E}">
        <p14:creationId xmlns:p14="http://schemas.microsoft.com/office/powerpoint/2010/main" val="307347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4307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8609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42469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0210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68186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6349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12840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3299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4193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302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1724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585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2000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074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8932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9312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61484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7DE6118-2437-4B30-8E3C-4D2BE6020583}" type="datetimeFigureOut">
              <a:rPr lang="en-US" smtClean="0"/>
              <a:pPr/>
              <a:t>5/23/2023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33078645"/>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591596"/>
            <a:ext cx="9144000" cy="2387600"/>
          </a:xfrm>
        </p:spPr>
        <p:txBody>
          <a:bodyPr>
            <a:normAutofit fontScale="90000"/>
          </a:bodyPr>
          <a:lstStyle/>
          <a:p>
            <a:pPr algn="ctr"/>
            <a:r>
              <a:rPr lang="en-GB" dirty="0">
                <a:latin typeface="Twinkl" pitchFamily="2" charset="0"/>
              </a:rPr>
              <a:t>Welcome to our </a:t>
            </a:r>
            <a:br>
              <a:rPr lang="en-GB" dirty="0">
                <a:latin typeface="Twinkl" pitchFamily="2" charset="0"/>
              </a:rPr>
            </a:br>
            <a:r>
              <a:rPr lang="en-GB" dirty="0">
                <a:latin typeface="Twinkl" pitchFamily="2" charset="0"/>
              </a:rPr>
              <a:t>Parent Consultation</a:t>
            </a:r>
          </a:p>
        </p:txBody>
      </p:sp>
      <p:sp>
        <p:nvSpPr>
          <p:cNvPr id="3" name="Subtitle 2"/>
          <p:cNvSpPr>
            <a:spLocks noGrp="1"/>
          </p:cNvSpPr>
          <p:nvPr>
            <p:ph type="subTitle" idx="1"/>
          </p:nvPr>
        </p:nvSpPr>
        <p:spPr>
          <a:xfrm>
            <a:off x="1458684" y="3676099"/>
            <a:ext cx="9144000" cy="1655762"/>
          </a:xfrm>
        </p:spPr>
        <p:txBody>
          <a:bodyPr/>
          <a:lstStyle/>
          <a:p>
            <a:pPr algn="ctr"/>
            <a:r>
              <a:rPr lang="en-GB" dirty="0">
                <a:latin typeface="Twinkl" pitchFamily="2" charset="0"/>
              </a:rPr>
              <a:t>Relationships, Sex &amp; Health Education</a:t>
            </a:r>
          </a:p>
        </p:txBody>
      </p:sp>
      <p:pic>
        <p:nvPicPr>
          <p:cNvPr id="1026" name="Picture 2" descr="Relationships education, sex education and health education for primary  schools"/>
          <p:cNvPicPr>
            <a:picLocks noChangeAspect="1" noChangeArrowheads="1"/>
          </p:cNvPicPr>
          <p:nvPr/>
        </p:nvPicPr>
        <p:blipFill rotWithShape="1">
          <a:blip r:embed="rId3">
            <a:extLst>
              <a:ext uri="{28A0092B-C50C-407E-A947-70E740481C1C}">
                <a14:useLocalDpi xmlns:a14="http://schemas.microsoft.com/office/drawing/2010/main" val="0"/>
              </a:ext>
            </a:extLst>
          </a:blip>
          <a:srcRect t="34865"/>
          <a:stretch/>
        </p:blipFill>
        <p:spPr bwMode="auto">
          <a:xfrm>
            <a:off x="4355333" y="3129811"/>
            <a:ext cx="3350701" cy="1497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073731" y="5605097"/>
            <a:ext cx="2450123" cy="847334"/>
          </a:xfrm>
          <a:prstGeom prst="rect">
            <a:avLst/>
          </a:prstGeom>
        </p:spPr>
      </p:pic>
      <p:pic>
        <p:nvPicPr>
          <p:cNvPr id="7" name="Picture 6"/>
          <p:cNvPicPr>
            <a:picLocks noChangeAspect="1"/>
          </p:cNvPicPr>
          <p:nvPr/>
        </p:nvPicPr>
        <p:blipFill>
          <a:blip r:embed="rId5"/>
          <a:stretch>
            <a:fillRect/>
          </a:stretch>
        </p:blipFill>
        <p:spPr>
          <a:xfrm>
            <a:off x="10820604" y="5331861"/>
            <a:ext cx="1060734" cy="1245210"/>
          </a:xfrm>
          <a:prstGeom prst="rect">
            <a:avLst/>
          </a:prstGeom>
        </p:spPr>
      </p:pic>
      <p:pic>
        <p:nvPicPr>
          <p:cNvPr id="8" name="Picture 7" descr="BFPS LOGO">
            <a:extLst>
              <a:ext uri="{FF2B5EF4-FFF2-40B4-BE49-F238E27FC236}">
                <a16:creationId xmlns:a16="http://schemas.microsoft.com/office/drawing/2014/main" id="{6AC6D28B-3BBE-453B-B92A-C6AE47CCF8C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455165" y="92135"/>
            <a:ext cx="1564005" cy="1714500"/>
          </a:xfrm>
          <a:prstGeom prst="rect">
            <a:avLst/>
          </a:prstGeom>
          <a:noFill/>
          <a:ln>
            <a:noFill/>
          </a:ln>
        </p:spPr>
      </p:pic>
    </p:spTree>
    <p:extLst>
      <p:ext uri="{BB962C8B-B14F-4D97-AF65-F5344CB8AC3E}">
        <p14:creationId xmlns:p14="http://schemas.microsoft.com/office/powerpoint/2010/main" val="148109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So what do we teach…</a:t>
            </a:r>
          </a:p>
        </p:txBody>
      </p:sp>
      <p:pic>
        <p:nvPicPr>
          <p:cNvPr id="4" name="Picture 3">
            <a:extLst>
              <a:ext uri="{FF2B5EF4-FFF2-40B4-BE49-F238E27FC236}">
                <a16:creationId xmlns:a16="http://schemas.microsoft.com/office/drawing/2014/main" id="{1C3B2106-7FC8-4852-9D55-EA2B55BB696C}"/>
              </a:ext>
            </a:extLst>
          </p:cNvPr>
          <p:cNvPicPr>
            <a:picLocks noChangeAspect="1"/>
          </p:cNvPicPr>
          <p:nvPr/>
        </p:nvPicPr>
        <p:blipFill>
          <a:blip r:embed="rId3"/>
          <a:stretch>
            <a:fillRect/>
          </a:stretch>
        </p:blipFill>
        <p:spPr>
          <a:xfrm>
            <a:off x="6305550" y="2263307"/>
            <a:ext cx="5467350" cy="4524375"/>
          </a:xfrm>
          <a:prstGeom prst="rect">
            <a:avLst/>
          </a:prstGeom>
          <a:ln w="19050">
            <a:solidFill>
              <a:srgbClr val="0070C0"/>
            </a:solidFill>
          </a:ln>
        </p:spPr>
      </p:pic>
      <p:pic>
        <p:nvPicPr>
          <p:cNvPr id="5" name="Picture 4">
            <a:extLst>
              <a:ext uri="{FF2B5EF4-FFF2-40B4-BE49-F238E27FC236}">
                <a16:creationId xmlns:a16="http://schemas.microsoft.com/office/drawing/2014/main" id="{A02C3BEC-585E-478A-BC2D-BD3545832D60}"/>
              </a:ext>
            </a:extLst>
          </p:cNvPr>
          <p:cNvPicPr>
            <a:picLocks noChangeAspect="1"/>
          </p:cNvPicPr>
          <p:nvPr/>
        </p:nvPicPr>
        <p:blipFill>
          <a:blip r:embed="rId4"/>
          <a:stretch>
            <a:fillRect/>
          </a:stretch>
        </p:blipFill>
        <p:spPr>
          <a:xfrm>
            <a:off x="419100" y="3511035"/>
            <a:ext cx="5467350" cy="2971800"/>
          </a:xfrm>
          <a:prstGeom prst="rect">
            <a:avLst/>
          </a:prstGeom>
          <a:ln>
            <a:solidFill>
              <a:srgbClr val="0070C0"/>
            </a:solidFill>
          </a:ln>
        </p:spPr>
      </p:pic>
      <p:pic>
        <p:nvPicPr>
          <p:cNvPr id="6" name="Picture 5"/>
          <p:cNvPicPr>
            <a:picLocks noChangeAspect="1"/>
          </p:cNvPicPr>
          <p:nvPr/>
        </p:nvPicPr>
        <p:blipFill>
          <a:blip r:embed="rId5"/>
          <a:stretch>
            <a:fillRect/>
          </a:stretch>
        </p:blipFill>
        <p:spPr>
          <a:xfrm>
            <a:off x="1119555" y="1415973"/>
            <a:ext cx="4397084" cy="1520658"/>
          </a:xfrm>
          <a:prstGeom prst="rect">
            <a:avLst/>
          </a:prstGeom>
        </p:spPr>
      </p:pic>
      <p:pic>
        <p:nvPicPr>
          <p:cNvPr id="7" name="Picture 6" descr="BFPS LOGO">
            <a:extLst>
              <a:ext uri="{FF2B5EF4-FFF2-40B4-BE49-F238E27FC236}">
                <a16:creationId xmlns:a16="http://schemas.microsoft.com/office/drawing/2014/main" id="{25CE6C6D-BC42-4817-B6D8-5D6F25E644D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24255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Twinkl" pitchFamily="2" charset="0"/>
              </a:rPr>
              <a:t>How do we ensure the quality of</a:t>
            </a:r>
            <a:br>
              <a:rPr lang="en-GB" dirty="0">
                <a:latin typeface="Twinkl" pitchFamily="2" charset="0"/>
              </a:rPr>
            </a:br>
            <a:r>
              <a:rPr lang="en-GB" dirty="0">
                <a:latin typeface="Twinkl" pitchFamily="2" charset="0"/>
              </a:rPr>
              <a:t>our PSHE curriculum? </a:t>
            </a:r>
          </a:p>
        </p:txBody>
      </p:sp>
      <p:pic>
        <p:nvPicPr>
          <p:cNvPr id="6" name="Picture 5"/>
          <p:cNvPicPr>
            <a:picLocks noChangeAspect="1"/>
          </p:cNvPicPr>
          <p:nvPr/>
        </p:nvPicPr>
        <p:blipFill>
          <a:blip r:embed="rId3"/>
          <a:stretch>
            <a:fillRect/>
          </a:stretch>
        </p:blipFill>
        <p:spPr>
          <a:xfrm>
            <a:off x="6840083" y="1392762"/>
            <a:ext cx="4397084" cy="1520658"/>
          </a:xfrm>
          <a:prstGeom prst="rect">
            <a:avLst/>
          </a:prstGeom>
        </p:spPr>
      </p:pic>
      <p:pic>
        <p:nvPicPr>
          <p:cNvPr id="7" name="Picture 6" descr="BFPS LOGO">
            <a:extLst>
              <a:ext uri="{FF2B5EF4-FFF2-40B4-BE49-F238E27FC236}">
                <a16:creationId xmlns:a16="http://schemas.microsoft.com/office/drawing/2014/main" id="{25CE6C6D-BC42-4817-B6D8-5D6F25E644D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pic>
        <p:nvPicPr>
          <p:cNvPr id="3" name="Picture 2">
            <a:extLst>
              <a:ext uri="{FF2B5EF4-FFF2-40B4-BE49-F238E27FC236}">
                <a16:creationId xmlns:a16="http://schemas.microsoft.com/office/drawing/2014/main" id="{95AC738F-4DB3-416C-9ADD-9DDFD815DEAF}"/>
              </a:ext>
            </a:extLst>
          </p:cNvPr>
          <p:cNvPicPr>
            <a:picLocks noChangeAspect="1"/>
          </p:cNvPicPr>
          <p:nvPr/>
        </p:nvPicPr>
        <p:blipFill>
          <a:blip r:embed="rId5"/>
          <a:stretch>
            <a:fillRect/>
          </a:stretch>
        </p:blipFill>
        <p:spPr>
          <a:xfrm>
            <a:off x="526883" y="2153091"/>
            <a:ext cx="5595019" cy="3790509"/>
          </a:xfrm>
          <a:prstGeom prst="rect">
            <a:avLst/>
          </a:prstGeom>
        </p:spPr>
      </p:pic>
      <p:pic>
        <p:nvPicPr>
          <p:cNvPr id="11" name="Picture 10">
            <a:extLst>
              <a:ext uri="{FF2B5EF4-FFF2-40B4-BE49-F238E27FC236}">
                <a16:creationId xmlns:a16="http://schemas.microsoft.com/office/drawing/2014/main" id="{CD961AFD-9F0C-40D2-AFED-29A01A3F10A7}"/>
              </a:ext>
            </a:extLst>
          </p:cNvPr>
          <p:cNvPicPr>
            <a:picLocks noChangeAspect="1"/>
          </p:cNvPicPr>
          <p:nvPr/>
        </p:nvPicPr>
        <p:blipFill>
          <a:blip r:embed="rId6"/>
          <a:stretch>
            <a:fillRect/>
          </a:stretch>
        </p:blipFill>
        <p:spPr>
          <a:xfrm>
            <a:off x="6305745" y="3026316"/>
            <a:ext cx="5433507" cy="3563849"/>
          </a:xfrm>
          <a:prstGeom prst="rect">
            <a:avLst/>
          </a:prstGeom>
        </p:spPr>
      </p:pic>
      <p:pic>
        <p:nvPicPr>
          <p:cNvPr id="12" name="Picture 11">
            <a:extLst>
              <a:ext uri="{FF2B5EF4-FFF2-40B4-BE49-F238E27FC236}">
                <a16:creationId xmlns:a16="http://schemas.microsoft.com/office/drawing/2014/main" id="{AC804C39-C5AA-4771-8D6E-40B31E8B40B7}"/>
              </a:ext>
            </a:extLst>
          </p:cNvPr>
          <p:cNvPicPr>
            <a:picLocks noChangeAspect="1"/>
          </p:cNvPicPr>
          <p:nvPr/>
        </p:nvPicPr>
        <p:blipFill>
          <a:blip r:embed="rId7"/>
          <a:stretch>
            <a:fillRect/>
          </a:stretch>
        </p:blipFill>
        <p:spPr>
          <a:xfrm>
            <a:off x="11237167" y="3026316"/>
            <a:ext cx="466225" cy="547308"/>
          </a:xfrm>
          <a:prstGeom prst="rect">
            <a:avLst/>
          </a:prstGeom>
        </p:spPr>
      </p:pic>
    </p:spTree>
    <p:extLst>
      <p:ext uri="{BB962C8B-B14F-4D97-AF65-F5344CB8AC3E}">
        <p14:creationId xmlns:p14="http://schemas.microsoft.com/office/powerpoint/2010/main" val="424263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7181"/>
            <a:ext cx="10515600" cy="1325563"/>
          </a:xfrm>
        </p:spPr>
        <p:txBody>
          <a:bodyPr/>
          <a:lstStyle/>
          <a:p>
            <a:r>
              <a:rPr lang="en-GB" dirty="0">
                <a:latin typeface="Twinkl" pitchFamily="2" charset="0"/>
              </a:rPr>
              <a:t>Positive Relationships</a:t>
            </a:r>
          </a:p>
        </p:txBody>
      </p:sp>
      <p:sp>
        <p:nvSpPr>
          <p:cNvPr id="3" name="Content Placeholder 2"/>
          <p:cNvSpPr>
            <a:spLocks noGrp="1"/>
          </p:cNvSpPr>
          <p:nvPr>
            <p:ph idx="1"/>
          </p:nvPr>
        </p:nvSpPr>
        <p:spPr>
          <a:xfrm>
            <a:off x="838200" y="1825624"/>
            <a:ext cx="5765800" cy="4676775"/>
          </a:xfrm>
        </p:spPr>
        <p:txBody>
          <a:bodyPr>
            <a:normAutofit fontScale="92500" lnSpcReduction="20000"/>
          </a:bodyPr>
          <a:lstStyle/>
          <a:p>
            <a:r>
              <a:rPr lang="en-GB" dirty="0">
                <a:latin typeface="Twinkl" pitchFamily="2" charset="0"/>
              </a:rPr>
              <a:t>Values </a:t>
            </a:r>
          </a:p>
          <a:p>
            <a:r>
              <a:rPr lang="en-GB" dirty="0">
                <a:latin typeface="Twinkl" pitchFamily="2" charset="0"/>
              </a:rPr>
              <a:t>Interacting appropriately- conflict</a:t>
            </a:r>
          </a:p>
          <a:p>
            <a:r>
              <a:rPr lang="en-GB" dirty="0">
                <a:latin typeface="Twinkl" pitchFamily="2" charset="0"/>
              </a:rPr>
              <a:t>Different kinds of relationships and families </a:t>
            </a:r>
          </a:p>
          <a:p>
            <a:r>
              <a:rPr lang="en-GB" dirty="0">
                <a:latin typeface="Twinkl" pitchFamily="2" charset="0"/>
              </a:rPr>
              <a:t>What is a good relationship and friendship? Discuss range of relationships</a:t>
            </a:r>
          </a:p>
          <a:p>
            <a:r>
              <a:rPr lang="en-GB" dirty="0">
                <a:latin typeface="Twinkl" pitchFamily="2" charset="0"/>
              </a:rPr>
              <a:t>What a positive, safe, healthy, caring relationship looks like</a:t>
            </a:r>
          </a:p>
          <a:p>
            <a:r>
              <a:rPr lang="en-GB" dirty="0">
                <a:latin typeface="Twinkl" pitchFamily="2" charset="0"/>
              </a:rPr>
              <a:t>How to speak up and get help when a relationship does not feel safe</a:t>
            </a:r>
          </a:p>
          <a:p>
            <a:r>
              <a:rPr lang="en-GB" dirty="0">
                <a:latin typeface="Twinkl" pitchFamily="2" charset="0"/>
              </a:rPr>
              <a:t>How to make and maintain healthy relationships (online and offline)</a:t>
            </a:r>
          </a:p>
        </p:txBody>
      </p:sp>
      <p:pic>
        <p:nvPicPr>
          <p:cNvPr id="5122" name="Picture 2" descr="We Are Family: Amazon.co.uk: Hegarty, Patricia, Wheatcroft, Ryan: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034" y="4489530"/>
            <a:ext cx="2060443" cy="192572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images-na.ssl-images-amazon.com/images/I/51MigWSnYnL._SX413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418" y="266171"/>
            <a:ext cx="2364697" cy="284903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images-na.ssl-images-amazon.com/images/I/510g8NLbpNL._SX384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9838" y="3322518"/>
            <a:ext cx="2401358" cy="310434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7034" y="1926356"/>
            <a:ext cx="1813001" cy="24173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FPS LOGO">
            <a:extLst>
              <a:ext uri="{FF2B5EF4-FFF2-40B4-BE49-F238E27FC236}">
                <a16:creationId xmlns:a16="http://schemas.microsoft.com/office/drawing/2014/main" id="{37205C94-3D6F-441D-9C19-2D2DA3D85FA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294791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Sex Education</a:t>
            </a:r>
          </a:p>
        </p:txBody>
      </p:sp>
      <p:sp>
        <p:nvSpPr>
          <p:cNvPr id="3" name="Content Placeholder 2"/>
          <p:cNvSpPr>
            <a:spLocks noGrp="1"/>
          </p:cNvSpPr>
          <p:nvPr>
            <p:ph idx="1"/>
          </p:nvPr>
        </p:nvSpPr>
        <p:spPr>
          <a:xfrm>
            <a:off x="443552" y="1549021"/>
            <a:ext cx="6721523" cy="5097439"/>
          </a:xfrm>
        </p:spPr>
        <p:txBody>
          <a:bodyPr>
            <a:normAutofit/>
          </a:bodyPr>
          <a:lstStyle/>
          <a:p>
            <a:r>
              <a:rPr lang="en-GB" sz="2400" dirty="0">
                <a:latin typeface="Twinkl" pitchFamily="2" charset="0"/>
              </a:rPr>
              <a:t>The government recommends...</a:t>
            </a:r>
          </a:p>
          <a:p>
            <a:pPr marL="0" indent="0">
              <a:buNone/>
            </a:pPr>
            <a:r>
              <a:rPr lang="en-GB" sz="2400" dirty="0">
                <a:latin typeface="Twinkl" pitchFamily="2" charset="0"/>
              </a:rPr>
              <a:t>that all primary schools ‘have a sex education programme tailored to the age and the physical and emotional maturity of the pupils’</a:t>
            </a:r>
          </a:p>
          <a:p>
            <a:pPr marL="0" indent="0">
              <a:buNone/>
            </a:pPr>
            <a:endParaRPr lang="en-GB" sz="2400" dirty="0">
              <a:latin typeface="Twinkl" pitchFamily="2" charset="0"/>
            </a:endParaRPr>
          </a:p>
          <a:p>
            <a:pPr marL="0" indent="0">
              <a:buNone/>
            </a:pPr>
            <a:r>
              <a:rPr lang="en-GB" sz="2400" dirty="0">
                <a:latin typeface="Twinkl" pitchFamily="2" charset="0"/>
              </a:rPr>
              <a:t>Sex education ‘should ensure that both boys and girls are prepared for the changes that adolescence brings and – drawing on knowledge of the human life cycle set out in the national curriculum for science - how a baby is conceived and born’.</a:t>
            </a:r>
          </a:p>
          <a:p>
            <a:pPr marL="0" indent="0">
              <a:buNone/>
            </a:pPr>
            <a:endParaRPr lang="en-GB" sz="2400" dirty="0">
              <a:latin typeface="Twinkl" pitchFamily="2" charset="0"/>
            </a:endParaRPr>
          </a:p>
          <a:p>
            <a:pPr marL="0" indent="0">
              <a:buNone/>
            </a:pPr>
            <a:r>
              <a:rPr lang="en-GB" sz="2400" dirty="0">
                <a:latin typeface="Twinkl" pitchFamily="2" charset="0"/>
              </a:rPr>
              <a:t>We define sex education as about ‘human reproduction’ and not about sexual activity.</a:t>
            </a:r>
          </a:p>
          <a:p>
            <a:pPr marL="0" indent="0">
              <a:buNone/>
            </a:pPr>
            <a:endParaRPr lang="en-GB" dirty="0">
              <a:latin typeface="Twinkl" pitchFamily="2" charset="0"/>
            </a:endParaRPr>
          </a:p>
        </p:txBody>
      </p:sp>
      <p:sp>
        <p:nvSpPr>
          <p:cNvPr id="5" name="TextBox 4"/>
          <p:cNvSpPr txBox="1"/>
          <p:nvPr/>
        </p:nvSpPr>
        <p:spPr>
          <a:xfrm>
            <a:off x="7548118" y="2037984"/>
            <a:ext cx="3276600" cy="3170099"/>
          </a:xfrm>
          <a:prstGeom prst="rect">
            <a:avLst/>
          </a:prstGeom>
          <a:noFill/>
        </p:spPr>
        <p:txBody>
          <a:bodyPr wrap="square" rtlCol="0">
            <a:spAutoFit/>
          </a:bodyPr>
          <a:lstStyle/>
          <a:p>
            <a:r>
              <a:rPr lang="en-GB" sz="2000" b="1" u="sng" dirty="0">
                <a:latin typeface="Twinkl" pitchFamily="2" charset="0"/>
              </a:rPr>
              <a:t>KS2 Sex education links to the National Curriculum for Science</a:t>
            </a:r>
          </a:p>
          <a:p>
            <a:pPr marL="285750" indent="-285750">
              <a:buFont typeface="Arial" panose="020B0604020202020204" pitchFamily="34" charset="0"/>
              <a:buChar char="•"/>
            </a:pPr>
            <a:endParaRPr lang="en-GB" sz="2000" dirty="0">
              <a:latin typeface="Twinkl" pitchFamily="2" charset="0"/>
            </a:endParaRPr>
          </a:p>
          <a:p>
            <a:pPr marL="285750" indent="-285750">
              <a:buFont typeface="Arial" panose="020B0604020202020204" pitchFamily="34" charset="0"/>
              <a:buChar char="•"/>
            </a:pPr>
            <a:r>
              <a:rPr lang="en-GB" sz="2000" dirty="0">
                <a:latin typeface="Twinkl" pitchFamily="2" charset="0"/>
              </a:rPr>
              <a:t>‘describe the life process of reproduction in some plants and animals’</a:t>
            </a:r>
          </a:p>
          <a:p>
            <a:pPr marL="285750" indent="-285750">
              <a:buFont typeface="Arial" panose="020B0604020202020204" pitchFamily="34" charset="0"/>
              <a:buChar char="•"/>
            </a:pPr>
            <a:endParaRPr lang="en-GB" sz="2000" dirty="0">
              <a:latin typeface="Twinkl" pitchFamily="2" charset="0"/>
            </a:endParaRPr>
          </a:p>
          <a:p>
            <a:pPr marL="285750" indent="-285750">
              <a:buFont typeface="Arial" panose="020B0604020202020204" pitchFamily="34" charset="0"/>
              <a:buChar char="•"/>
            </a:pPr>
            <a:r>
              <a:rPr lang="en-GB" sz="2000" dirty="0">
                <a:latin typeface="Twinkl" pitchFamily="2" charset="0"/>
              </a:rPr>
              <a:t>‘learn about the changes experienced in puberty’</a:t>
            </a:r>
          </a:p>
        </p:txBody>
      </p:sp>
      <p:pic>
        <p:nvPicPr>
          <p:cNvPr id="6" name="Picture 5" descr="BFPS LOGO">
            <a:extLst>
              <a:ext uri="{FF2B5EF4-FFF2-40B4-BE49-F238E27FC236}">
                <a16:creationId xmlns:a16="http://schemas.microsoft.com/office/drawing/2014/main" id="{9DAA7687-409C-444F-95C4-8187B52AFC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386720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Health</a:t>
            </a:r>
          </a:p>
        </p:txBody>
      </p:sp>
      <p:sp>
        <p:nvSpPr>
          <p:cNvPr id="3" name="Content Placeholder 2"/>
          <p:cNvSpPr>
            <a:spLocks noGrp="1"/>
          </p:cNvSpPr>
          <p:nvPr>
            <p:ph idx="1"/>
          </p:nvPr>
        </p:nvSpPr>
        <p:spPr>
          <a:xfrm>
            <a:off x="838200" y="1825625"/>
            <a:ext cx="4247147" cy="2104692"/>
          </a:xfrm>
        </p:spPr>
        <p:txBody>
          <a:bodyPr>
            <a:normAutofit/>
          </a:bodyPr>
          <a:lstStyle/>
          <a:p>
            <a:r>
              <a:rPr lang="en-GB" dirty="0">
                <a:latin typeface="Twinkl" pitchFamily="2" charset="0"/>
              </a:rPr>
              <a:t>Hygiene</a:t>
            </a:r>
          </a:p>
          <a:p>
            <a:r>
              <a:rPr lang="en-GB" dirty="0">
                <a:latin typeface="Twinkl" pitchFamily="2" charset="0"/>
              </a:rPr>
              <a:t>Healthy lifestyle</a:t>
            </a:r>
          </a:p>
          <a:p>
            <a:r>
              <a:rPr lang="en-GB" dirty="0">
                <a:latin typeface="Twinkl" pitchFamily="2" charset="0"/>
              </a:rPr>
              <a:t>Puberty- changing body, changing emotions </a:t>
            </a:r>
          </a:p>
          <a:p>
            <a:pPr marL="0" indent="0">
              <a:buNone/>
            </a:pPr>
            <a:endParaRPr lang="en-GB" dirty="0">
              <a:latin typeface="Twinkl" pitchFamily="2" charset="0"/>
            </a:endParaRPr>
          </a:p>
        </p:txBody>
      </p:sp>
      <p:pic>
        <p:nvPicPr>
          <p:cNvPr id="12290"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3997" b="17011"/>
          <a:stretch/>
        </p:blipFill>
        <p:spPr bwMode="auto">
          <a:xfrm>
            <a:off x="6416842" y="1181100"/>
            <a:ext cx="2411162"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p:cNvPicPr>
            <a:picLocks noChangeAspect="1" noChangeArrowheads="1"/>
          </p:cNvPicPr>
          <p:nvPr/>
        </p:nvPicPr>
        <p:blipFill rotWithShape="1">
          <a:blip r:embed="rId4">
            <a:extLst>
              <a:ext uri="{28A0092B-C50C-407E-A947-70E740481C1C}">
                <a14:useLocalDpi xmlns:a14="http://schemas.microsoft.com/office/drawing/2010/main" val="0"/>
              </a:ext>
            </a:extLst>
          </a:blip>
          <a:srcRect t="15467" b="9268"/>
          <a:stretch/>
        </p:blipFill>
        <p:spPr bwMode="auto">
          <a:xfrm>
            <a:off x="8896016" y="1968167"/>
            <a:ext cx="1955241"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t="18315"/>
          <a:stretch/>
        </p:blipFill>
        <p:spPr bwMode="auto">
          <a:xfrm>
            <a:off x="6655175" y="2506663"/>
            <a:ext cx="1934495" cy="210691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encrypted-tbn0.gstatic.com/images?q=tbn:ANd9GcQXdDrhj9oSD2UPk3Xy-qNBS2g5jfSCCYkRnc7Uhv70GH4TxsJTpKuEcoMdWda24VUvdtSr6tCe&amp;usqp=CA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436" y="3930317"/>
            <a:ext cx="1755964" cy="253377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cover of American Girl Books"/>
          <p:cNvPicPr>
            <a:picLocks noChangeAspect="1" noChangeArrowheads="1"/>
          </p:cNvPicPr>
          <p:nvPr/>
        </p:nvPicPr>
        <p:blipFill rotWithShape="1">
          <a:blip r:embed="rId7">
            <a:extLst>
              <a:ext uri="{28A0092B-C50C-407E-A947-70E740481C1C}">
                <a14:useLocalDpi xmlns:a14="http://schemas.microsoft.com/office/drawing/2010/main" val="0"/>
              </a:ext>
            </a:extLst>
          </a:blip>
          <a:srcRect l="2852" r="55833"/>
          <a:stretch/>
        </p:blipFill>
        <p:spPr bwMode="auto">
          <a:xfrm>
            <a:off x="4347912" y="3930317"/>
            <a:ext cx="1781217"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s://encrypted-tbn0.gstatic.com/images?q=tbn:ANd9GcTzVlb8AIsPebc-Sc-NHxrBIKDHaZEATS4gUhhyKBDEi07lUhIjowJfYBPGxGA&amp;usqp=CA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6016" y="4207796"/>
            <a:ext cx="1609725"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FPS LOGO">
            <a:extLst>
              <a:ext uri="{FF2B5EF4-FFF2-40B4-BE49-F238E27FC236}">
                <a16:creationId xmlns:a16="http://schemas.microsoft.com/office/drawing/2014/main" id="{1C7AC71C-42FE-4E1B-9CE4-D4C8FB21E0DC}"/>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228530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48456" y="165802"/>
            <a:ext cx="10515600" cy="1325563"/>
          </a:xfrm>
        </p:spPr>
        <p:txBody>
          <a:bodyPr/>
          <a:lstStyle/>
          <a:p>
            <a:r>
              <a:rPr lang="en-GB" dirty="0"/>
              <a:t>Key Content</a:t>
            </a:r>
          </a:p>
        </p:txBody>
      </p:sp>
      <p:pic>
        <p:nvPicPr>
          <p:cNvPr id="4" name="Picture 3" descr="BFPS LOGO">
            <a:extLst>
              <a:ext uri="{FF2B5EF4-FFF2-40B4-BE49-F238E27FC236}">
                <a16:creationId xmlns:a16="http://schemas.microsoft.com/office/drawing/2014/main" id="{F647FE88-9C5D-4036-9516-F9883F4117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pic>
        <p:nvPicPr>
          <p:cNvPr id="2" name="Picture 1">
            <a:extLst>
              <a:ext uri="{FF2B5EF4-FFF2-40B4-BE49-F238E27FC236}">
                <a16:creationId xmlns:a16="http://schemas.microsoft.com/office/drawing/2014/main" id="{65CF98BE-AAA0-4EE3-8827-F960991EA10E}"/>
              </a:ext>
            </a:extLst>
          </p:cNvPr>
          <p:cNvPicPr>
            <a:picLocks noChangeAspect="1"/>
          </p:cNvPicPr>
          <p:nvPr/>
        </p:nvPicPr>
        <p:blipFill>
          <a:blip r:embed="rId4"/>
          <a:stretch>
            <a:fillRect/>
          </a:stretch>
        </p:blipFill>
        <p:spPr>
          <a:xfrm>
            <a:off x="172830" y="394024"/>
            <a:ext cx="5905500" cy="5734050"/>
          </a:xfrm>
          <a:prstGeom prst="rect">
            <a:avLst/>
          </a:prstGeom>
        </p:spPr>
      </p:pic>
      <p:pic>
        <p:nvPicPr>
          <p:cNvPr id="3" name="Picture 2">
            <a:extLst>
              <a:ext uri="{FF2B5EF4-FFF2-40B4-BE49-F238E27FC236}">
                <a16:creationId xmlns:a16="http://schemas.microsoft.com/office/drawing/2014/main" id="{0A536436-D3A5-4E80-92B5-CCB97A99DF25}"/>
              </a:ext>
            </a:extLst>
          </p:cNvPr>
          <p:cNvPicPr>
            <a:picLocks noChangeAspect="1"/>
          </p:cNvPicPr>
          <p:nvPr/>
        </p:nvPicPr>
        <p:blipFill>
          <a:blip r:embed="rId5"/>
          <a:stretch>
            <a:fillRect/>
          </a:stretch>
        </p:blipFill>
        <p:spPr>
          <a:xfrm>
            <a:off x="5350717" y="1177601"/>
            <a:ext cx="5886450" cy="5286375"/>
          </a:xfrm>
          <a:prstGeom prst="rect">
            <a:avLst/>
          </a:prstGeom>
        </p:spPr>
      </p:pic>
    </p:spTree>
    <p:extLst>
      <p:ext uri="{BB962C8B-B14F-4D97-AF65-F5344CB8AC3E}">
        <p14:creationId xmlns:p14="http://schemas.microsoft.com/office/powerpoint/2010/main" val="3188322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8" name="Picture 7" descr="BFPS LOGO">
            <a:extLst>
              <a:ext uri="{FF2B5EF4-FFF2-40B4-BE49-F238E27FC236}">
                <a16:creationId xmlns:a16="http://schemas.microsoft.com/office/drawing/2014/main" id="{8CB64074-E434-4AE9-A538-60DD93DF30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pic>
        <p:nvPicPr>
          <p:cNvPr id="10" name="Content Placeholder 9">
            <a:extLst>
              <a:ext uri="{FF2B5EF4-FFF2-40B4-BE49-F238E27FC236}">
                <a16:creationId xmlns:a16="http://schemas.microsoft.com/office/drawing/2014/main" id="{85E524B3-2CBD-48A9-9BF3-5FADF3F5E618}"/>
              </a:ext>
            </a:extLst>
          </p:cNvPr>
          <p:cNvPicPr>
            <a:picLocks noGrp="1" noChangeAspect="1"/>
          </p:cNvPicPr>
          <p:nvPr>
            <p:ph idx="1"/>
          </p:nvPr>
        </p:nvPicPr>
        <p:blipFill>
          <a:blip r:embed="rId4"/>
          <a:stretch>
            <a:fillRect/>
          </a:stretch>
        </p:blipFill>
        <p:spPr>
          <a:xfrm>
            <a:off x="381906" y="365125"/>
            <a:ext cx="4195902" cy="6290004"/>
          </a:xfrm>
          <a:prstGeom prst="rect">
            <a:avLst/>
          </a:prstGeom>
        </p:spPr>
      </p:pic>
      <p:pic>
        <p:nvPicPr>
          <p:cNvPr id="11" name="Picture 10">
            <a:extLst>
              <a:ext uri="{FF2B5EF4-FFF2-40B4-BE49-F238E27FC236}">
                <a16:creationId xmlns:a16="http://schemas.microsoft.com/office/drawing/2014/main" id="{955294FB-A6D4-46BE-93C5-FD7D0758E775}"/>
              </a:ext>
            </a:extLst>
          </p:cNvPr>
          <p:cNvPicPr>
            <a:picLocks noChangeAspect="1"/>
          </p:cNvPicPr>
          <p:nvPr/>
        </p:nvPicPr>
        <p:blipFill>
          <a:blip r:embed="rId5"/>
          <a:stretch>
            <a:fillRect/>
          </a:stretch>
        </p:blipFill>
        <p:spPr>
          <a:xfrm>
            <a:off x="4868830" y="490537"/>
            <a:ext cx="1390650" cy="5876925"/>
          </a:xfrm>
          <a:prstGeom prst="rect">
            <a:avLst/>
          </a:prstGeom>
        </p:spPr>
      </p:pic>
      <p:pic>
        <p:nvPicPr>
          <p:cNvPr id="12" name="Picture 11">
            <a:extLst>
              <a:ext uri="{FF2B5EF4-FFF2-40B4-BE49-F238E27FC236}">
                <a16:creationId xmlns:a16="http://schemas.microsoft.com/office/drawing/2014/main" id="{FCCA84EE-EAC2-4F0E-8A91-16E436AA7EA2}"/>
              </a:ext>
            </a:extLst>
          </p:cNvPr>
          <p:cNvPicPr>
            <a:picLocks noChangeAspect="1"/>
          </p:cNvPicPr>
          <p:nvPr/>
        </p:nvPicPr>
        <p:blipFill>
          <a:blip r:embed="rId6"/>
          <a:stretch>
            <a:fillRect/>
          </a:stretch>
        </p:blipFill>
        <p:spPr>
          <a:xfrm rot="5400000">
            <a:off x="7254827" y="1673930"/>
            <a:ext cx="3955422" cy="5431643"/>
          </a:xfrm>
          <a:prstGeom prst="rect">
            <a:avLst/>
          </a:prstGeom>
        </p:spPr>
      </p:pic>
    </p:spTree>
    <p:extLst>
      <p:ext uri="{BB962C8B-B14F-4D97-AF65-F5344CB8AC3E}">
        <p14:creationId xmlns:p14="http://schemas.microsoft.com/office/powerpoint/2010/main" val="131469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3"/>
          <a:stretch>
            <a:fillRect/>
          </a:stretch>
        </p:blipFill>
        <p:spPr>
          <a:xfrm>
            <a:off x="838200" y="3738642"/>
            <a:ext cx="4763364" cy="2679392"/>
          </a:xfrm>
          <a:prstGeom prst="rect">
            <a:avLst/>
          </a:prstGeom>
        </p:spPr>
      </p:pic>
      <p:pic>
        <p:nvPicPr>
          <p:cNvPr id="4" name="Picture 3"/>
          <p:cNvPicPr>
            <a:picLocks noChangeAspect="1"/>
          </p:cNvPicPr>
          <p:nvPr/>
        </p:nvPicPr>
        <p:blipFill>
          <a:blip r:embed="rId4"/>
          <a:stretch>
            <a:fillRect/>
          </a:stretch>
        </p:blipFill>
        <p:spPr>
          <a:xfrm>
            <a:off x="6342572" y="586660"/>
            <a:ext cx="4763364" cy="2679392"/>
          </a:xfrm>
          <a:prstGeom prst="rect">
            <a:avLst/>
          </a:prstGeom>
        </p:spPr>
      </p:pic>
      <p:pic>
        <p:nvPicPr>
          <p:cNvPr id="6" name="Picture 5"/>
          <p:cNvPicPr>
            <a:picLocks noChangeAspect="1"/>
          </p:cNvPicPr>
          <p:nvPr/>
        </p:nvPicPr>
        <p:blipFill>
          <a:blip r:embed="rId5"/>
          <a:stretch>
            <a:fillRect/>
          </a:stretch>
        </p:blipFill>
        <p:spPr>
          <a:xfrm>
            <a:off x="6342572" y="3738642"/>
            <a:ext cx="4763364" cy="2679392"/>
          </a:xfrm>
          <a:prstGeom prst="rect">
            <a:avLst/>
          </a:prstGeom>
        </p:spPr>
      </p:pic>
      <p:pic>
        <p:nvPicPr>
          <p:cNvPr id="7" name="Picture 6"/>
          <p:cNvPicPr>
            <a:picLocks noChangeAspect="1"/>
          </p:cNvPicPr>
          <p:nvPr/>
        </p:nvPicPr>
        <p:blipFill>
          <a:blip r:embed="rId6"/>
          <a:stretch>
            <a:fillRect/>
          </a:stretch>
        </p:blipFill>
        <p:spPr>
          <a:xfrm>
            <a:off x="838200" y="537757"/>
            <a:ext cx="4763364" cy="2679393"/>
          </a:xfrm>
          <a:prstGeom prst="rect">
            <a:avLst/>
          </a:prstGeom>
        </p:spPr>
      </p:pic>
      <p:pic>
        <p:nvPicPr>
          <p:cNvPr id="8" name="Picture 7" descr="BFPS LOGO">
            <a:extLst>
              <a:ext uri="{FF2B5EF4-FFF2-40B4-BE49-F238E27FC236}">
                <a16:creationId xmlns:a16="http://schemas.microsoft.com/office/drawing/2014/main" id="{8CB64074-E434-4AE9-A538-60DD93DF30D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419899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Twinkl" pitchFamily="2" charset="0"/>
              </a:rPr>
              <a:t>Our lessons create opportunities for…</a:t>
            </a:r>
          </a:p>
        </p:txBody>
      </p:sp>
      <p:sp>
        <p:nvSpPr>
          <p:cNvPr id="3" name="Content Placeholder 2"/>
          <p:cNvSpPr>
            <a:spLocks noGrp="1"/>
          </p:cNvSpPr>
          <p:nvPr>
            <p:ph idx="1"/>
          </p:nvPr>
        </p:nvSpPr>
        <p:spPr/>
        <p:txBody>
          <a:bodyPr/>
          <a:lstStyle/>
          <a:p>
            <a:r>
              <a:rPr lang="en-GB" dirty="0">
                <a:latin typeface="Twinkl" pitchFamily="2" charset="0"/>
              </a:rPr>
              <a:t>Dispelling myths</a:t>
            </a:r>
          </a:p>
          <a:p>
            <a:r>
              <a:rPr lang="en-GB" dirty="0">
                <a:latin typeface="Twinkl" pitchFamily="2" charset="0"/>
              </a:rPr>
              <a:t>Asking questions including question boxes</a:t>
            </a:r>
          </a:p>
          <a:p>
            <a:r>
              <a:rPr lang="en-GB" dirty="0">
                <a:latin typeface="Twinkl" pitchFamily="2" charset="0"/>
              </a:rPr>
              <a:t>Promote safety</a:t>
            </a:r>
          </a:p>
          <a:p>
            <a:r>
              <a:rPr lang="en-GB" dirty="0">
                <a:latin typeface="Twinkl" pitchFamily="2" charset="0"/>
              </a:rPr>
              <a:t>Promote respect</a:t>
            </a:r>
          </a:p>
          <a:p>
            <a:r>
              <a:rPr lang="en-GB" dirty="0">
                <a:latin typeface="Twinkl" pitchFamily="2" charset="0"/>
              </a:rPr>
              <a:t>Give a safe space for conversations </a:t>
            </a:r>
          </a:p>
        </p:txBody>
      </p:sp>
      <p:pic>
        <p:nvPicPr>
          <p:cNvPr id="4" name="Picture 3" descr="BFPS LOGO">
            <a:extLst>
              <a:ext uri="{FF2B5EF4-FFF2-40B4-BE49-F238E27FC236}">
                <a16:creationId xmlns:a16="http://schemas.microsoft.com/office/drawing/2014/main" id="{835F8469-800F-4412-856B-50597B2E86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5165" y="148119"/>
            <a:ext cx="1564005" cy="1714500"/>
          </a:xfrm>
          <a:prstGeom prst="rect">
            <a:avLst/>
          </a:prstGeom>
          <a:noFill/>
          <a:ln>
            <a:noFill/>
          </a:ln>
        </p:spPr>
      </p:pic>
    </p:spTree>
    <p:extLst>
      <p:ext uri="{BB962C8B-B14F-4D97-AF65-F5344CB8AC3E}">
        <p14:creationId xmlns:p14="http://schemas.microsoft.com/office/powerpoint/2010/main" val="1354394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710" y="321292"/>
            <a:ext cx="5456164" cy="1920875"/>
          </a:xfrm>
        </p:spPr>
        <p:txBody>
          <a:bodyPr>
            <a:normAutofit/>
          </a:bodyPr>
          <a:lstStyle/>
          <a:p>
            <a:r>
              <a:rPr lang="en-GB" dirty="0">
                <a:latin typeface="Twinkl" pitchFamily="2" charset="0"/>
              </a:rPr>
              <a:t>Talking to your child- handy tips</a:t>
            </a:r>
          </a:p>
        </p:txBody>
      </p:sp>
      <p:sp>
        <p:nvSpPr>
          <p:cNvPr id="3" name="Content Placeholder 2"/>
          <p:cNvSpPr>
            <a:spLocks noGrp="1"/>
          </p:cNvSpPr>
          <p:nvPr>
            <p:ph idx="1"/>
          </p:nvPr>
        </p:nvSpPr>
        <p:spPr>
          <a:xfrm>
            <a:off x="5763127" y="2050214"/>
            <a:ext cx="6252411" cy="4351338"/>
          </a:xfrm>
        </p:spPr>
        <p:txBody>
          <a:bodyPr>
            <a:normAutofit fontScale="92500" lnSpcReduction="10000"/>
          </a:bodyPr>
          <a:lstStyle/>
          <a:p>
            <a:r>
              <a:rPr lang="en-GB" dirty="0">
                <a:latin typeface="Twinkl" pitchFamily="2" charset="0"/>
              </a:rPr>
              <a:t>Reflect on your own experience- did my parents talk to me, did it help?</a:t>
            </a:r>
          </a:p>
          <a:p>
            <a:r>
              <a:rPr lang="en-GB" dirty="0">
                <a:latin typeface="Twinkl" pitchFamily="2" charset="0"/>
              </a:rPr>
              <a:t>Answer their simple questions early on</a:t>
            </a:r>
          </a:p>
          <a:p>
            <a:r>
              <a:rPr lang="en-GB" dirty="0">
                <a:latin typeface="Twinkl" pitchFamily="2" charset="0"/>
              </a:rPr>
              <a:t>Reply to their questions with small amounts of information first</a:t>
            </a:r>
          </a:p>
          <a:p>
            <a:r>
              <a:rPr lang="en-GB" dirty="0">
                <a:latin typeface="Twinkl" pitchFamily="2" charset="0"/>
              </a:rPr>
              <a:t>Sometimes short  answers are enough </a:t>
            </a:r>
          </a:p>
          <a:p>
            <a:r>
              <a:rPr lang="en-GB" dirty="0">
                <a:latin typeface="Twinkl" pitchFamily="2" charset="0"/>
              </a:rPr>
              <a:t>Use everyday situations to start conversation e.g. soaps..</a:t>
            </a:r>
          </a:p>
          <a:p>
            <a:r>
              <a:rPr lang="en-GB" dirty="0">
                <a:latin typeface="Twinkl" pitchFamily="2" charset="0"/>
              </a:rPr>
              <a:t>Use books or leaflets as a prop</a:t>
            </a:r>
          </a:p>
          <a:p>
            <a:r>
              <a:rPr lang="en-GB" dirty="0">
                <a:latin typeface="Twinkl" pitchFamily="2" charset="0"/>
              </a:rPr>
              <a:t>Let them know its ok to discuss anything</a:t>
            </a:r>
          </a:p>
          <a:p>
            <a:endParaRPr lang="en-GB" dirty="0">
              <a:latin typeface="Twinkl" pitchFamily="2" charset="0"/>
            </a:endParaRPr>
          </a:p>
        </p:txBody>
      </p:sp>
      <p:pic>
        <p:nvPicPr>
          <p:cNvPr id="5" name="Picture 4" descr="A group of shoes on a pink blanket&#10;&#10;Description automatically generated">
            <a:extLst>
              <a:ext uri="{FF2B5EF4-FFF2-40B4-BE49-F238E27FC236}">
                <a16:creationId xmlns:a16="http://schemas.microsoft.com/office/drawing/2014/main" id="{2A3848D4-9732-4434-BAA7-9E25BD34FF04}"/>
              </a:ext>
            </a:extLst>
          </p:cNvPr>
          <p:cNvPicPr>
            <a:picLocks noChangeAspect="1"/>
          </p:cNvPicPr>
          <p:nvPr/>
        </p:nvPicPr>
        <p:blipFill rotWithShape="1">
          <a:blip r:embed="rId3"/>
          <a:srcRect l="35206" r="20218" b="-1"/>
          <a:stretch/>
        </p:blipFill>
        <p:spPr>
          <a:xfrm>
            <a:off x="0" y="0"/>
            <a:ext cx="4579739" cy="6857990"/>
          </a:xfrm>
          <a:prstGeom prst="rect">
            <a:avLst/>
          </a:prstGeom>
        </p:spPr>
      </p:pic>
      <p:pic>
        <p:nvPicPr>
          <p:cNvPr id="6" name="Picture 5" descr="BFPS LOGO">
            <a:extLst>
              <a:ext uri="{FF2B5EF4-FFF2-40B4-BE49-F238E27FC236}">
                <a16:creationId xmlns:a16="http://schemas.microsoft.com/office/drawing/2014/main" id="{F4FF5070-FCE0-46F9-9207-45B9FA824E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262660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Today we aim to inform you of…</a:t>
            </a:r>
          </a:p>
        </p:txBody>
      </p:sp>
      <p:sp>
        <p:nvSpPr>
          <p:cNvPr id="3" name="Content Placeholder 2"/>
          <p:cNvSpPr>
            <a:spLocks noGrp="1"/>
          </p:cNvSpPr>
          <p:nvPr>
            <p:ph idx="1"/>
          </p:nvPr>
        </p:nvSpPr>
        <p:spPr/>
        <p:txBody>
          <a:bodyPr>
            <a:normAutofit/>
          </a:bodyPr>
          <a:lstStyle/>
          <a:p>
            <a:r>
              <a:rPr lang="en-GB" dirty="0">
                <a:latin typeface="Twinkl" pitchFamily="2" charset="0"/>
              </a:rPr>
              <a:t>The school’s legal obligations on Relationships, Sex &amp; Health Education and why we teach it. </a:t>
            </a:r>
          </a:p>
          <a:p>
            <a:r>
              <a:rPr lang="en-GB" dirty="0">
                <a:latin typeface="Twinkl" pitchFamily="2" charset="0"/>
              </a:rPr>
              <a:t>What we mean by sex education</a:t>
            </a:r>
          </a:p>
          <a:p>
            <a:r>
              <a:rPr lang="en-GB" dirty="0">
                <a:latin typeface="Twinkl" pitchFamily="2" charset="0"/>
              </a:rPr>
              <a:t>How, what, why and when we intend to teach children</a:t>
            </a:r>
          </a:p>
          <a:p>
            <a:r>
              <a:rPr lang="en-GB" dirty="0">
                <a:latin typeface="Twinkl" pitchFamily="2" charset="0"/>
              </a:rPr>
              <a:t>Your rights as a parent/carer</a:t>
            </a:r>
          </a:p>
          <a:p>
            <a:r>
              <a:rPr lang="en-GB" dirty="0">
                <a:latin typeface="Twinkl" pitchFamily="2" charset="0"/>
              </a:rPr>
              <a:t>Ways you can support your child at home</a:t>
            </a:r>
          </a:p>
          <a:p>
            <a:endParaRPr lang="en-GB" dirty="0">
              <a:latin typeface="Twinkl" pitchFamily="2" charset="0"/>
            </a:endParaRPr>
          </a:p>
          <a:p>
            <a:endParaRPr lang="en-GB" dirty="0">
              <a:latin typeface="Twinkl" pitchFamily="2" charset="0"/>
            </a:endParaRPr>
          </a:p>
        </p:txBody>
      </p:sp>
      <p:pic>
        <p:nvPicPr>
          <p:cNvPr id="4" name="Picture 3" descr="BFPS LOGO">
            <a:extLst>
              <a:ext uri="{FF2B5EF4-FFF2-40B4-BE49-F238E27FC236}">
                <a16:creationId xmlns:a16="http://schemas.microsoft.com/office/drawing/2014/main" id="{8B807ADB-06A2-494E-8B66-17FF68BFA8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201834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Thank you</a:t>
            </a:r>
          </a:p>
        </p:txBody>
      </p:sp>
      <p:pic>
        <p:nvPicPr>
          <p:cNvPr id="2050" name="Picture 2" descr="Quotes about Parent teacher relationship (15 quotes) in 2020 |  Inspirational quotes, Teacher appreciation quotes, Family invol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290" y="1027906"/>
            <a:ext cx="3684906" cy="51588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FPS LOGO">
            <a:extLst>
              <a:ext uri="{FF2B5EF4-FFF2-40B4-BE49-F238E27FC236}">
                <a16:creationId xmlns:a16="http://schemas.microsoft.com/office/drawing/2014/main" id="{45357461-9631-450D-BA20-E8479EB2217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2643865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9E6A-7F5A-4673-A79F-A5EFAAB8C9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26938D-7FAA-46A2-AF11-246F838B73E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86068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Music &amp; Lyrics</a:t>
            </a:r>
          </a:p>
        </p:txBody>
      </p:sp>
      <p:sp>
        <p:nvSpPr>
          <p:cNvPr id="3" name="Content Placeholder 2"/>
          <p:cNvSpPr>
            <a:spLocks noGrp="1"/>
          </p:cNvSpPr>
          <p:nvPr>
            <p:ph idx="1"/>
          </p:nvPr>
        </p:nvSpPr>
        <p:spPr>
          <a:xfrm>
            <a:off x="1189892" y="1690688"/>
            <a:ext cx="10515600" cy="4351338"/>
          </a:xfrm>
        </p:spPr>
        <p:txBody>
          <a:bodyPr>
            <a:normAutofit fontScale="92500" lnSpcReduction="20000"/>
          </a:bodyPr>
          <a:lstStyle/>
          <a:p>
            <a:pPr marL="0" indent="0">
              <a:buNone/>
            </a:pPr>
            <a:r>
              <a:rPr lang="en-GB" sz="3200" dirty="0">
                <a:latin typeface="Twinkl" pitchFamily="2" charset="0"/>
              </a:rPr>
              <a:t>Heard he in love with some other chick</a:t>
            </a:r>
          </a:p>
          <a:p>
            <a:pPr marL="0" indent="0">
              <a:buNone/>
            </a:pPr>
            <a:r>
              <a:rPr lang="en-GB" sz="3200" dirty="0">
                <a:latin typeface="Twinkl" pitchFamily="2" charset="0"/>
              </a:rPr>
              <a:t>Yeah, yeah, that hurt me, I'll admit</a:t>
            </a:r>
          </a:p>
          <a:p>
            <a:pPr marL="0" indent="0">
              <a:buNone/>
            </a:pPr>
            <a:r>
              <a:rPr lang="en-GB" sz="3200" dirty="0">
                <a:latin typeface="Twinkl" pitchFamily="2" charset="0"/>
              </a:rPr>
              <a:t>Forget that boy, I'm over it</a:t>
            </a:r>
          </a:p>
          <a:p>
            <a:pPr marL="0" indent="0">
              <a:buNone/>
            </a:pPr>
            <a:r>
              <a:rPr lang="en-GB" sz="3200" dirty="0">
                <a:latin typeface="Twinkl" pitchFamily="2" charset="0"/>
              </a:rPr>
              <a:t>I hope she </a:t>
            </a:r>
            <a:r>
              <a:rPr lang="en-GB" sz="3200" dirty="0" err="1">
                <a:latin typeface="Twinkl" pitchFamily="2" charset="0"/>
              </a:rPr>
              <a:t>gettin</a:t>
            </a:r>
            <a:r>
              <a:rPr lang="en-GB" sz="3200" dirty="0">
                <a:latin typeface="Twinkl" pitchFamily="2" charset="0"/>
              </a:rPr>
              <a:t>' better sex</a:t>
            </a:r>
          </a:p>
          <a:p>
            <a:pPr marL="0" indent="0">
              <a:buNone/>
            </a:pPr>
            <a:r>
              <a:rPr lang="en-GB" sz="3200" dirty="0">
                <a:latin typeface="Twinkl" pitchFamily="2" charset="0"/>
              </a:rPr>
              <a:t>Hope she </a:t>
            </a:r>
            <a:r>
              <a:rPr lang="en-GB" sz="3200" dirty="0" err="1">
                <a:latin typeface="Twinkl" pitchFamily="2" charset="0"/>
              </a:rPr>
              <a:t>ain't</a:t>
            </a:r>
            <a:r>
              <a:rPr lang="en-GB" sz="3200" dirty="0">
                <a:latin typeface="Twinkl" pitchFamily="2" charset="0"/>
              </a:rPr>
              <a:t> </a:t>
            </a:r>
            <a:r>
              <a:rPr lang="en-GB" sz="3200" dirty="0" err="1">
                <a:latin typeface="Twinkl" pitchFamily="2" charset="0"/>
              </a:rPr>
              <a:t>fakin</a:t>
            </a:r>
            <a:r>
              <a:rPr lang="en-GB" sz="3200" dirty="0">
                <a:latin typeface="Twinkl" pitchFamily="2" charset="0"/>
              </a:rPr>
              <a:t>' it like I did, babe</a:t>
            </a:r>
          </a:p>
          <a:p>
            <a:pPr marL="0" indent="0">
              <a:buNone/>
            </a:pPr>
            <a:r>
              <a:rPr lang="en-GB" sz="3200" dirty="0">
                <a:latin typeface="Twinkl" pitchFamily="2" charset="0"/>
              </a:rPr>
              <a:t>Took four long years to call it quits</a:t>
            </a:r>
          </a:p>
          <a:p>
            <a:pPr marL="0" indent="0">
              <a:buNone/>
            </a:pPr>
            <a:r>
              <a:rPr lang="en-GB" sz="3200" dirty="0">
                <a:latin typeface="Twinkl" pitchFamily="2" charset="0"/>
              </a:rPr>
              <a:t>Forget that boy, I'm over it</a:t>
            </a:r>
          </a:p>
          <a:p>
            <a:pPr marL="0" indent="0">
              <a:buNone/>
            </a:pPr>
            <a:endParaRPr lang="en-GB" sz="3200" dirty="0">
              <a:latin typeface="Twinkl" pitchFamily="2" charset="0"/>
            </a:endParaRPr>
          </a:p>
          <a:p>
            <a:pPr marL="0" indent="0">
              <a:buNone/>
            </a:pPr>
            <a:r>
              <a:rPr lang="en-GB" sz="3200" dirty="0">
                <a:latin typeface="Twinkl" pitchFamily="2" charset="0"/>
              </a:rPr>
              <a:t>Little Mix- ‘Shout out to my ex’</a:t>
            </a:r>
          </a:p>
        </p:txBody>
      </p:sp>
      <p:pic>
        <p:nvPicPr>
          <p:cNvPr id="4" name="Picture 3"/>
          <p:cNvPicPr>
            <a:picLocks noChangeAspect="1"/>
          </p:cNvPicPr>
          <p:nvPr/>
        </p:nvPicPr>
        <p:blipFill>
          <a:blip r:embed="rId3"/>
          <a:stretch>
            <a:fillRect/>
          </a:stretch>
        </p:blipFill>
        <p:spPr>
          <a:xfrm>
            <a:off x="7713626" y="2323437"/>
            <a:ext cx="3085840" cy="3085840"/>
          </a:xfrm>
          <a:prstGeom prst="rect">
            <a:avLst/>
          </a:prstGeom>
        </p:spPr>
      </p:pic>
      <p:pic>
        <p:nvPicPr>
          <p:cNvPr id="5" name="Picture 4" descr="BFPS LOGO">
            <a:extLst>
              <a:ext uri="{FF2B5EF4-FFF2-40B4-BE49-F238E27FC236}">
                <a16:creationId xmlns:a16="http://schemas.microsoft.com/office/drawing/2014/main" id="{95112C41-EE7A-4103-AD81-0256D1300E1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4137271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500"/>
            <a:ext cx="10515600" cy="1325563"/>
          </a:xfrm>
        </p:spPr>
        <p:txBody>
          <a:bodyPr/>
          <a:lstStyle/>
          <a:p>
            <a:r>
              <a:rPr lang="en-GB" dirty="0">
                <a:latin typeface="Twinkl" pitchFamily="2" charset="0"/>
              </a:rPr>
              <a:t>Positive Relationships</a:t>
            </a:r>
          </a:p>
        </p:txBody>
      </p:sp>
      <p:pic>
        <p:nvPicPr>
          <p:cNvPr id="8" name="Picture 7" descr="BFPS LOGO">
            <a:extLst>
              <a:ext uri="{FF2B5EF4-FFF2-40B4-BE49-F238E27FC236}">
                <a16:creationId xmlns:a16="http://schemas.microsoft.com/office/drawing/2014/main" id="{37205C94-3D6F-441D-9C19-2D2DA3D85F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pic>
        <p:nvPicPr>
          <p:cNvPr id="6" name="Picture 5">
            <a:extLst>
              <a:ext uri="{FF2B5EF4-FFF2-40B4-BE49-F238E27FC236}">
                <a16:creationId xmlns:a16="http://schemas.microsoft.com/office/drawing/2014/main" id="{6BCE2709-C376-4157-9900-906A71107691}"/>
              </a:ext>
            </a:extLst>
          </p:cNvPr>
          <p:cNvPicPr>
            <a:picLocks noChangeAspect="1"/>
          </p:cNvPicPr>
          <p:nvPr/>
        </p:nvPicPr>
        <p:blipFill>
          <a:blip r:embed="rId4"/>
          <a:stretch>
            <a:fillRect/>
          </a:stretch>
        </p:blipFill>
        <p:spPr>
          <a:xfrm>
            <a:off x="1712407" y="849086"/>
            <a:ext cx="1386672" cy="6008914"/>
          </a:xfrm>
          <a:prstGeom prst="rect">
            <a:avLst/>
          </a:prstGeom>
        </p:spPr>
      </p:pic>
      <p:pic>
        <p:nvPicPr>
          <p:cNvPr id="7" name="Picture 6">
            <a:extLst>
              <a:ext uri="{FF2B5EF4-FFF2-40B4-BE49-F238E27FC236}">
                <a16:creationId xmlns:a16="http://schemas.microsoft.com/office/drawing/2014/main" id="{D8593ACE-928B-4EB1-AF7D-C4950ABF2DC1}"/>
              </a:ext>
            </a:extLst>
          </p:cNvPr>
          <p:cNvPicPr>
            <a:picLocks noChangeAspect="1"/>
          </p:cNvPicPr>
          <p:nvPr/>
        </p:nvPicPr>
        <p:blipFill>
          <a:blip r:embed="rId5"/>
          <a:stretch>
            <a:fillRect/>
          </a:stretch>
        </p:blipFill>
        <p:spPr>
          <a:xfrm>
            <a:off x="4286465" y="849085"/>
            <a:ext cx="1400935" cy="6008914"/>
          </a:xfrm>
          <a:prstGeom prst="rect">
            <a:avLst/>
          </a:prstGeom>
        </p:spPr>
      </p:pic>
      <p:sp>
        <p:nvSpPr>
          <p:cNvPr id="9" name="TextBox 8">
            <a:extLst>
              <a:ext uri="{FF2B5EF4-FFF2-40B4-BE49-F238E27FC236}">
                <a16:creationId xmlns:a16="http://schemas.microsoft.com/office/drawing/2014/main" id="{B7289ABF-953A-4883-B1C5-3FCCE8F56371}"/>
              </a:ext>
            </a:extLst>
          </p:cNvPr>
          <p:cNvSpPr txBox="1"/>
          <p:nvPr/>
        </p:nvSpPr>
        <p:spPr>
          <a:xfrm flipH="1">
            <a:off x="335902" y="2481943"/>
            <a:ext cx="1241906" cy="646331"/>
          </a:xfrm>
          <a:prstGeom prst="rect">
            <a:avLst/>
          </a:prstGeom>
          <a:noFill/>
        </p:spPr>
        <p:txBody>
          <a:bodyPr wrap="square" rtlCol="0">
            <a:spAutoFit/>
          </a:bodyPr>
          <a:lstStyle/>
          <a:p>
            <a:r>
              <a:rPr lang="en-GB" dirty="0"/>
              <a:t>EYFS</a:t>
            </a:r>
          </a:p>
          <a:p>
            <a:r>
              <a:rPr lang="en-GB" dirty="0"/>
              <a:t>Reception</a:t>
            </a:r>
          </a:p>
        </p:txBody>
      </p:sp>
      <p:sp>
        <p:nvSpPr>
          <p:cNvPr id="14" name="TextBox 13">
            <a:extLst>
              <a:ext uri="{FF2B5EF4-FFF2-40B4-BE49-F238E27FC236}">
                <a16:creationId xmlns:a16="http://schemas.microsoft.com/office/drawing/2014/main" id="{337E7A21-E88F-46A9-A8B3-8C0EEA57CE0E}"/>
              </a:ext>
            </a:extLst>
          </p:cNvPr>
          <p:cNvSpPr txBox="1"/>
          <p:nvPr/>
        </p:nvSpPr>
        <p:spPr>
          <a:xfrm flipH="1">
            <a:off x="3550919" y="2500604"/>
            <a:ext cx="1241906" cy="369332"/>
          </a:xfrm>
          <a:prstGeom prst="rect">
            <a:avLst/>
          </a:prstGeom>
          <a:noFill/>
        </p:spPr>
        <p:txBody>
          <a:bodyPr wrap="square" rtlCol="0">
            <a:spAutoFit/>
          </a:bodyPr>
          <a:lstStyle/>
          <a:p>
            <a:r>
              <a:rPr lang="en-GB" dirty="0"/>
              <a:t>Year 1</a:t>
            </a:r>
          </a:p>
        </p:txBody>
      </p:sp>
      <p:pic>
        <p:nvPicPr>
          <p:cNvPr id="10" name="Picture 9">
            <a:extLst>
              <a:ext uri="{FF2B5EF4-FFF2-40B4-BE49-F238E27FC236}">
                <a16:creationId xmlns:a16="http://schemas.microsoft.com/office/drawing/2014/main" id="{EA09CC94-F635-418F-9AD3-1377A307F4F1}"/>
              </a:ext>
            </a:extLst>
          </p:cNvPr>
          <p:cNvPicPr>
            <a:picLocks noChangeAspect="1"/>
          </p:cNvPicPr>
          <p:nvPr/>
        </p:nvPicPr>
        <p:blipFill>
          <a:blip r:embed="rId6"/>
          <a:stretch>
            <a:fillRect/>
          </a:stretch>
        </p:blipFill>
        <p:spPr>
          <a:xfrm>
            <a:off x="7312515" y="849085"/>
            <a:ext cx="1404145" cy="6008915"/>
          </a:xfrm>
          <a:prstGeom prst="rect">
            <a:avLst/>
          </a:prstGeom>
        </p:spPr>
      </p:pic>
      <p:sp>
        <p:nvSpPr>
          <p:cNvPr id="16" name="TextBox 15">
            <a:extLst>
              <a:ext uri="{FF2B5EF4-FFF2-40B4-BE49-F238E27FC236}">
                <a16:creationId xmlns:a16="http://schemas.microsoft.com/office/drawing/2014/main" id="{833C9EF3-C643-48F5-9146-AF3D76F8C508}"/>
              </a:ext>
            </a:extLst>
          </p:cNvPr>
          <p:cNvSpPr txBox="1"/>
          <p:nvPr/>
        </p:nvSpPr>
        <p:spPr>
          <a:xfrm flipH="1">
            <a:off x="3550919" y="2481943"/>
            <a:ext cx="1241906" cy="369332"/>
          </a:xfrm>
          <a:prstGeom prst="rect">
            <a:avLst/>
          </a:prstGeom>
          <a:noFill/>
        </p:spPr>
        <p:txBody>
          <a:bodyPr wrap="square" rtlCol="0">
            <a:spAutoFit/>
          </a:bodyPr>
          <a:lstStyle/>
          <a:p>
            <a:r>
              <a:rPr lang="en-GB" dirty="0"/>
              <a:t>Year 1</a:t>
            </a:r>
          </a:p>
        </p:txBody>
      </p:sp>
      <p:sp>
        <p:nvSpPr>
          <p:cNvPr id="17" name="TextBox 16">
            <a:extLst>
              <a:ext uri="{FF2B5EF4-FFF2-40B4-BE49-F238E27FC236}">
                <a16:creationId xmlns:a16="http://schemas.microsoft.com/office/drawing/2014/main" id="{6F3DE6FE-26D9-4E20-8952-3482842539FA}"/>
              </a:ext>
            </a:extLst>
          </p:cNvPr>
          <p:cNvSpPr txBox="1"/>
          <p:nvPr/>
        </p:nvSpPr>
        <p:spPr>
          <a:xfrm flipH="1">
            <a:off x="6504602" y="2500604"/>
            <a:ext cx="1241906" cy="369332"/>
          </a:xfrm>
          <a:prstGeom prst="rect">
            <a:avLst/>
          </a:prstGeom>
          <a:noFill/>
        </p:spPr>
        <p:txBody>
          <a:bodyPr wrap="square" rtlCol="0">
            <a:spAutoFit/>
          </a:bodyPr>
          <a:lstStyle/>
          <a:p>
            <a:r>
              <a:rPr lang="en-GB" dirty="0"/>
              <a:t>Year 5</a:t>
            </a:r>
          </a:p>
        </p:txBody>
      </p:sp>
    </p:spTree>
    <p:extLst>
      <p:ext uri="{BB962C8B-B14F-4D97-AF65-F5344CB8AC3E}">
        <p14:creationId xmlns:p14="http://schemas.microsoft.com/office/powerpoint/2010/main" val="297266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A quick question…</a:t>
            </a:r>
          </a:p>
        </p:txBody>
      </p:sp>
      <p:sp>
        <p:nvSpPr>
          <p:cNvPr id="3" name="Content Placeholder 2"/>
          <p:cNvSpPr>
            <a:spLocks noGrp="1"/>
          </p:cNvSpPr>
          <p:nvPr>
            <p:ph idx="1"/>
          </p:nvPr>
        </p:nvSpPr>
        <p:spPr/>
        <p:txBody>
          <a:bodyPr>
            <a:normAutofit/>
          </a:bodyPr>
          <a:lstStyle/>
          <a:p>
            <a:endParaRPr lang="en-GB" dirty="0">
              <a:latin typeface="Twinkl" pitchFamily="2" charset="0"/>
            </a:endParaRPr>
          </a:p>
          <a:p>
            <a:r>
              <a:rPr lang="en-GB" dirty="0">
                <a:latin typeface="Twinkl" pitchFamily="2" charset="0"/>
              </a:rPr>
              <a:t>Where and when did you learn about relationships, puberty and human reproduction?</a:t>
            </a:r>
          </a:p>
          <a:p>
            <a:r>
              <a:rPr lang="en-GB" dirty="0">
                <a:latin typeface="Twinkl" pitchFamily="2" charset="0"/>
              </a:rPr>
              <a:t>Was it the best way?</a:t>
            </a:r>
          </a:p>
          <a:p>
            <a:r>
              <a:rPr lang="en-GB" dirty="0">
                <a:latin typeface="Twinkl" pitchFamily="2" charset="0"/>
              </a:rPr>
              <a:t>Who told you?</a:t>
            </a:r>
          </a:p>
          <a:p>
            <a:r>
              <a:rPr lang="en-GB" dirty="0">
                <a:latin typeface="Twinkl" pitchFamily="2" charset="0"/>
              </a:rPr>
              <a:t>Were you confused about anything?</a:t>
            </a:r>
          </a:p>
          <a:p>
            <a:r>
              <a:rPr lang="en-GB" dirty="0">
                <a:latin typeface="Twinkl" pitchFamily="2" charset="0"/>
              </a:rPr>
              <a:t>Has the world changed since then?</a:t>
            </a:r>
          </a:p>
        </p:txBody>
      </p:sp>
      <p:pic>
        <p:nvPicPr>
          <p:cNvPr id="4" name="Picture 3"/>
          <p:cNvPicPr>
            <a:picLocks noChangeAspect="1"/>
          </p:cNvPicPr>
          <p:nvPr/>
        </p:nvPicPr>
        <p:blipFill>
          <a:blip r:embed="rId3"/>
          <a:stretch>
            <a:fillRect/>
          </a:stretch>
        </p:blipFill>
        <p:spPr>
          <a:xfrm>
            <a:off x="9276782" y="3235232"/>
            <a:ext cx="1962515" cy="1962515"/>
          </a:xfrm>
          <a:prstGeom prst="rect">
            <a:avLst/>
          </a:prstGeom>
        </p:spPr>
      </p:pic>
      <p:pic>
        <p:nvPicPr>
          <p:cNvPr id="5" name="Picture 4" descr="BFPS LOGO">
            <a:extLst>
              <a:ext uri="{FF2B5EF4-FFF2-40B4-BE49-F238E27FC236}">
                <a16:creationId xmlns:a16="http://schemas.microsoft.com/office/drawing/2014/main" id="{1BDDD463-F959-4242-8DA9-FEC67B3F5E9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228933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latin typeface="Twinkl" pitchFamily="2" charset="0"/>
            </a:endParaRPr>
          </a:p>
        </p:txBody>
      </p:sp>
      <p:sp>
        <p:nvSpPr>
          <p:cNvPr id="3" name="Content Placeholder 2"/>
          <p:cNvSpPr>
            <a:spLocks noGrp="1"/>
          </p:cNvSpPr>
          <p:nvPr>
            <p:ph idx="1"/>
          </p:nvPr>
        </p:nvSpPr>
        <p:spPr>
          <a:xfrm>
            <a:off x="1189892" y="1690688"/>
            <a:ext cx="10515600" cy="4351338"/>
          </a:xfrm>
        </p:spPr>
        <p:txBody>
          <a:bodyPr>
            <a:normAutofit fontScale="92500" lnSpcReduction="20000"/>
          </a:bodyPr>
          <a:lstStyle/>
          <a:p>
            <a:endParaRPr lang="en-GB" sz="4000" dirty="0">
              <a:latin typeface="Twinkl" pitchFamily="2" charset="0"/>
            </a:endParaRPr>
          </a:p>
          <a:p>
            <a:r>
              <a:rPr lang="en-GB" sz="4000" dirty="0">
                <a:latin typeface="Twinkl" pitchFamily="2" charset="0"/>
              </a:rPr>
              <a:t>Friends</a:t>
            </a:r>
          </a:p>
          <a:p>
            <a:r>
              <a:rPr lang="en-GB" sz="4000" dirty="0">
                <a:latin typeface="Twinkl" pitchFamily="2" charset="0"/>
              </a:rPr>
              <a:t>Family </a:t>
            </a:r>
          </a:p>
          <a:p>
            <a:r>
              <a:rPr lang="en-GB" sz="4000" dirty="0">
                <a:latin typeface="Twinkl" pitchFamily="2" charset="0"/>
              </a:rPr>
              <a:t>School</a:t>
            </a:r>
          </a:p>
          <a:p>
            <a:r>
              <a:rPr lang="en-GB" sz="4000" dirty="0">
                <a:latin typeface="Twinkl" pitchFamily="2" charset="0"/>
              </a:rPr>
              <a:t>The internet</a:t>
            </a:r>
          </a:p>
          <a:p>
            <a:r>
              <a:rPr lang="en-GB" sz="4000" dirty="0">
                <a:latin typeface="Twinkl" pitchFamily="2" charset="0"/>
              </a:rPr>
              <a:t>Television</a:t>
            </a:r>
          </a:p>
          <a:p>
            <a:r>
              <a:rPr lang="en-GB" sz="4000" dirty="0">
                <a:latin typeface="Twinkl" pitchFamily="2" charset="0"/>
              </a:rPr>
              <a:t>Social Media</a:t>
            </a:r>
          </a:p>
          <a:p>
            <a:r>
              <a:rPr lang="en-GB" sz="4000" dirty="0">
                <a:latin typeface="Twinkl" pitchFamily="2" charset="0"/>
              </a:rPr>
              <a:t>Other media</a:t>
            </a:r>
          </a:p>
        </p:txBody>
      </p:sp>
      <p:pic>
        <p:nvPicPr>
          <p:cNvPr id="4" name="Picture 3"/>
          <p:cNvPicPr>
            <a:picLocks noChangeAspect="1"/>
          </p:cNvPicPr>
          <p:nvPr/>
        </p:nvPicPr>
        <p:blipFill>
          <a:blip r:embed="rId3"/>
          <a:stretch>
            <a:fillRect/>
          </a:stretch>
        </p:blipFill>
        <p:spPr>
          <a:xfrm>
            <a:off x="4680804" y="1746104"/>
            <a:ext cx="3144350" cy="2092422"/>
          </a:xfrm>
          <a:prstGeom prst="rect">
            <a:avLst/>
          </a:prstGeom>
        </p:spPr>
      </p:pic>
      <p:pic>
        <p:nvPicPr>
          <p:cNvPr id="5" name="Picture 4"/>
          <p:cNvPicPr>
            <a:picLocks noChangeAspect="1"/>
          </p:cNvPicPr>
          <p:nvPr/>
        </p:nvPicPr>
        <p:blipFill>
          <a:blip r:embed="rId4"/>
          <a:stretch>
            <a:fillRect/>
          </a:stretch>
        </p:blipFill>
        <p:spPr>
          <a:xfrm>
            <a:off x="8176846" y="521550"/>
            <a:ext cx="1758462" cy="1922040"/>
          </a:xfrm>
          <a:prstGeom prst="rect">
            <a:avLst/>
          </a:prstGeom>
        </p:spPr>
      </p:pic>
      <p:pic>
        <p:nvPicPr>
          <p:cNvPr id="7" name="Picture 6"/>
          <p:cNvPicPr>
            <a:picLocks noChangeAspect="1"/>
          </p:cNvPicPr>
          <p:nvPr/>
        </p:nvPicPr>
        <p:blipFill>
          <a:blip r:embed="rId5"/>
          <a:stretch>
            <a:fillRect/>
          </a:stretch>
        </p:blipFill>
        <p:spPr>
          <a:xfrm>
            <a:off x="4971317" y="4332384"/>
            <a:ext cx="2952750" cy="1552575"/>
          </a:xfrm>
          <a:prstGeom prst="rect">
            <a:avLst/>
          </a:prstGeom>
        </p:spPr>
      </p:pic>
      <p:pic>
        <p:nvPicPr>
          <p:cNvPr id="8" name="Picture 7"/>
          <p:cNvPicPr>
            <a:picLocks noChangeAspect="1"/>
          </p:cNvPicPr>
          <p:nvPr/>
        </p:nvPicPr>
        <p:blipFill>
          <a:blip r:embed="rId6"/>
          <a:stretch>
            <a:fillRect/>
          </a:stretch>
        </p:blipFill>
        <p:spPr>
          <a:xfrm>
            <a:off x="8275759" y="2898252"/>
            <a:ext cx="1936210" cy="1936210"/>
          </a:xfrm>
          <a:prstGeom prst="rect">
            <a:avLst/>
          </a:prstGeom>
        </p:spPr>
      </p:pic>
      <p:pic>
        <p:nvPicPr>
          <p:cNvPr id="9" name="Picture 8" descr="BFPS LOGO">
            <a:extLst>
              <a:ext uri="{FF2B5EF4-FFF2-40B4-BE49-F238E27FC236}">
                <a16:creationId xmlns:a16="http://schemas.microsoft.com/office/drawing/2014/main" id="{5AA9C7BC-58E7-488E-97E4-B0974ACCD13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403360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Government Guidance tells us…</a:t>
            </a:r>
          </a:p>
        </p:txBody>
      </p:sp>
      <p:sp>
        <p:nvSpPr>
          <p:cNvPr id="3" name="Content Placeholder 2"/>
          <p:cNvSpPr>
            <a:spLocks noGrp="1"/>
          </p:cNvSpPr>
          <p:nvPr>
            <p:ph idx="1"/>
          </p:nvPr>
        </p:nvSpPr>
        <p:spPr>
          <a:xfrm>
            <a:off x="838200" y="1690688"/>
            <a:ext cx="10515600" cy="4351338"/>
          </a:xfrm>
        </p:spPr>
        <p:txBody>
          <a:bodyPr>
            <a:normAutofit/>
          </a:bodyPr>
          <a:lstStyle/>
          <a:p>
            <a:r>
              <a:rPr lang="en-GB" dirty="0">
                <a:latin typeface="Twinkl" pitchFamily="2" charset="0"/>
              </a:rPr>
              <a:t>‘We want all children to grow up healthy, happy, safe, and able to manage the challenges and opportunities of modern Britain. That is why, from September 2020, all primary age children will be taught Relationships and Health Education.’</a:t>
            </a:r>
          </a:p>
          <a:p>
            <a:r>
              <a:rPr lang="en-GB" dirty="0">
                <a:latin typeface="Twinkl" pitchFamily="2" charset="0"/>
              </a:rPr>
              <a:t>LGBT+ Equality</a:t>
            </a:r>
          </a:p>
          <a:p>
            <a:r>
              <a:rPr lang="en-GB" dirty="0">
                <a:latin typeface="Twinkl" pitchFamily="2" charset="0"/>
              </a:rPr>
              <a:t>‘Schools are required to comply with relevant requirements of The Equality Act 2010’ Para 27 </a:t>
            </a:r>
            <a:r>
              <a:rPr lang="en-GB" dirty="0" err="1">
                <a:latin typeface="Twinkl" pitchFamily="2" charset="0"/>
              </a:rPr>
              <a:t>pg</a:t>
            </a:r>
            <a:r>
              <a:rPr lang="en-GB" dirty="0">
                <a:latin typeface="Twinkl" pitchFamily="2" charset="0"/>
              </a:rPr>
              <a:t> 13</a:t>
            </a:r>
          </a:p>
          <a:p>
            <a:r>
              <a:rPr lang="en-GB" dirty="0">
                <a:latin typeface="Twinkl" pitchFamily="2" charset="0"/>
              </a:rPr>
              <a:t>‘Schools should be alive to issues such as everyday sexism, misogyny, homophobia and gender stereotypes and take positive action to build a culture where these are not tolerated’ para 31 </a:t>
            </a:r>
            <a:r>
              <a:rPr lang="en-GB" dirty="0" err="1">
                <a:latin typeface="Twinkl" pitchFamily="2" charset="0"/>
              </a:rPr>
              <a:t>pg</a:t>
            </a:r>
            <a:r>
              <a:rPr lang="en-GB" dirty="0">
                <a:latin typeface="Twinkl" pitchFamily="2" charset="0"/>
              </a:rPr>
              <a:t> 13</a:t>
            </a:r>
          </a:p>
        </p:txBody>
      </p:sp>
      <p:pic>
        <p:nvPicPr>
          <p:cNvPr id="4" name="Picture 3" descr="BFPS LOGO">
            <a:extLst>
              <a:ext uri="{FF2B5EF4-FFF2-40B4-BE49-F238E27FC236}">
                <a16:creationId xmlns:a16="http://schemas.microsoft.com/office/drawing/2014/main" id="{D984E449-0061-486D-9F76-7DCF00147D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5165" y="138788"/>
            <a:ext cx="1564005" cy="1714500"/>
          </a:xfrm>
          <a:prstGeom prst="rect">
            <a:avLst/>
          </a:prstGeom>
          <a:noFill/>
          <a:ln>
            <a:noFill/>
          </a:ln>
        </p:spPr>
      </p:pic>
    </p:spTree>
    <p:extLst>
      <p:ext uri="{BB962C8B-B14F-4D97-AF65-F5344CB8AC3E}">
        <p14:creationId xmlns:p14="http://schemas.microsoft.com/office/powerpoint/2010/main" val="301308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8320" y="280719"/>
            <a:ext cx="5870918" cy="2434346"/>
          </a:xfrm>
        </p:spPr>
        <p:txBody>
          <a:bodyPr/>
          <a:lstStyle/>
          <a:p>
            <a:r>
              <a:rPr lang="en-GB" dirty="0">
                <a:latin typeface="Twinkl" pitchFamily="2" charset="0"/>
              </a:rPr>
              <a:t>Government Guidance tells us…</a:t>
            </a:r>
          </a:p>
        </p:txBody>
      </p:sp>
      <p:sp>
        <p:nvSpPr>
          <p:cNvPr id="3" name="Content Placeholder 2"/>
          <p:cNvSpPr>
            <a:spLocks noGrp="1"/>
          </p:cNvSpPr>
          <p:nvPr>
            <p:ph idx="1"/>
          </p:nvPr>
        </p:nvSpPr>
        <p:spPr>
          <a:xfrm>
            <a:off x="5073747" y="2099926"/>
            <a:ext cx="6280053" cy="4077711"/>
          </a:xfrm>
        </p:spPr>
        <p:txBody>
          <a:bodyPr>
            <a:noAutofit/>
          </a:bodyPr>
          <a:lstStyle/>
          <a:p>
            <a:endParaRPr lang="en-GB" sz="2600" dirty="0">
              <a:latin typeface="Twinkl" pitchFamily="2" charset="0"/>
            </a:endParaRPr>
          </a:p>
          <a:p>
            <a:r>
              <a:rPr lang="en-GB" sz="2600" dirty="0">
                <a:latin typeface="Twinkl" pitchFamily="2" charset="0"/>
              </a:rPr>
              <a:t>Parents should be given the opportunity to understand the purpose and content of Relationships Education.</a:t>
            </a:r>
          </a:p>
          <a:p>
            <a:endParaRPr lang="en-GB" sz="2600" dirty="0">
              <a:latin typeface="Twinkl" pitchFamily="2" charset="0"/>
            </a:endParaRPr>
          </a:p>
          <a:p>
            <a:r>
              <a:rPr lang="en-GB" sz="2600" dirty="0">
                <a:latin typeface="Twinkl" pitchFamily="2" charset="0"/>
              </a:rPr>
              <a:t>Parents have the right to request that their child be withdrawn from some of sex education. </a:t>
            </a:r>
          </a:p>
          <a:p>
            <a:endParaRPr lang="en-GB" sz="2600" dirty="0">
              <a:latin typeface="Twinkl" pitchFamily="2" charset="0"/>
            </a:endParaRPr>
          </a:p>
        </p:txBody>
      </p:sp>
      <p:pic>
        <p:nvPicPr>
          <p:cNvPr id="4" name="Picture 3" descr="A group of people sitting at a table&#10;&#10;Description automatically generated">
            <a:extLst>
              <a:ext uri="{FF2B5EF4-FFF2-40B4-BE49-F238E27FC236}">
                <a16:creationId xmlns:a16="http://schemas.microsoft.com/office/drawing/2014/main" id="{73B42D11-8F0D-4118-81C8-8932CF5DFEFD}"/>
              </a:ext>
            </a:extLst>
          </p:cNvPr>
          <p:cNvPicPr>
            <a:picLocks noChangeAspect="1"/>
          </p:cNvPicPr>
          <p:nvPr/>
        </p:nvPicPr>
        <p:blipFill rotWithShape="1">
          <a:blip r:embed="rId3"/>
          <a:srcRect l="19798" r="41938"/>
          <a:stretch/>
        </p:blipFill>
        <p:spPr>
          <a:xfrm>
            <a:off x="-1" y="10"/>
            <a:ext cx="4373546" cy="6857990"/>
          </a:xfrm>
          <a:prstGeom prst="rect">
            <a:avLst/>
          </a:prstGeom>
        </p:spPr>
      </p:pic>
      <p:pic>
        <p:nvPicPr>
          <p:cNvPr id="5" name="Picture 4" descr="BFPS LOGO">
            <a:extLst>
              <a:ext uri="{FF2B5EF4-FFF2-40B4-BE49-F238E27FC236}">
                <a16:creationId xmlns:a16="http://schemas.microsoft.com/office/drawing/2014/main" id="{B2A0B1F8-3E8A-4DD7-83D4-8C0FDA51828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4121955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0BA289-F135-42E9-BF3A-B0BEB37EC0EC}"/>
              </a:ext>
            </a:extLst>
          </p:cNvPr>
          <p:cNvPicPr>
            <a:picLocks noGrp="1" noChangeAspect="1"/>
          </p:cNvPicPr>
          <p:nvPr>
            <p:ph idx="1"/>
          </p:nvPr>
        </p:nvPicPr>
        <p:blipFill>
          <a:blip r:embed="rId3"/>
          <a:stretch>
            <a:fillRect/>
          </a:stretch>
        </p:blipFill>
        <p:spPr>
          <a:xfrm>
            <a:off x="647602" y="2724101"/>
            <a:ext cx="8601075" cy="1819275"/>
          </a:xfrm>
          <a:prstGeom prst="rect">
            <a:avLst/>
          </a:prstGeom>
        </p:spPr>
      </p:pic>
      <p:pic>
        <p:nvPicPr>
          <p:cNvPr id="4" name="Picture 3" descr="BFPS LOGO">
            <a:extLst>
              <a:ext uri="{FF2B5EF4-FFF2-40B4-BE49-F238E27FC236}">
                <a16:creationId xmlns:a16="http://schemas.microsoft.com/office/drawing/2014/main" id="{12DFBC25-9E05-46AF-A73C-760D6D90A31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
        <p:nvSpPr>
          <p:cNvPr id="7" name="Title 6">
            <a:extLst>
              <a:ext uri="{FF2B5EF4-FFF2-40B4-BE49-F238E27FC236}">
                <a16:creationId xmlns:a16="http://schemas.microsoft.com/office/drawing/2014/main" id="{162019D1-07DE-4F95-BACB-CB1A45398BA1}"/>
              </a:ext>
            </a:extLst>
          </p:cNvPr>
          <p:cNvSpPr>
            <a:spLocks noGrp="1"/>
          </p:cNvSpPr>
          <p:nvPr>
            <p:ph type="title"/>
          </p:nvPr>
        </p:nvSpPr>
        <p:spPr/>
        <p:txBody>
          <a:bodyPr/>
          <a:lstStyle/>
          <a:p>
            <a:endParaRPr lang="en-GB"/>
          </a:p>
        </p:txBody>
      </p:sp>
      <p:pic>
        <p:nvPicPr>
          <p:cNvPr id="8" name="Picture 7">
            <a:extLst>
              <a:ext uri="{FF2B5EF4-FFF2-40B4-BE49-F238E27FC236}">
                <a16:creationId xmlns:a16="http://schemas.microsoft.com/office/drawing/2014/main" id="{EBBA1245-A711-4634-B5B7-428FB24ACC4B}"/>
              </a:ext>
            </a:extLst>
          </p:cNvPr>
          <p:cNvPicPr>
            <a:picLocks noChangeAspect="1"/>
          </p:cNvPicPr>
          <p:nvPr/>
        </p:nvPicPr>
        <p:blipFill>
          <a:blip r:embed="rId5"/>
          <a:stretch>
            <a:fillRect/>
          </a:stretch>
        </p:blipFill>
        <p:spPr>
          <a:xfrm>
            <a:off x="647603" y="365125"/>
            <a:ext cx="8589428" cy="1911544"/>
          </a:xfrm>
          <a:prstGeom prst="rect">
            <a:avLst/>
          </a:prstGeom>
        </p:spPr>
      </p:pic>
      <p:sp>
        <p:nvSpPr>
          <p:cNvPr id="9" name="Rectangle 8">
            <a:extLst>
              <a:ext uri="{FF2B5EF4-FFF2-40B4-BE49-F238E27FC236}">
                <a16:creationId xmlns:a16="http://schemas.microsoft.com/office/drawing/2014/main" id="{FBB16499-5A39-4E00-879C-488D37869EE1}"/>
              </a:ext>
            </a:extLst>
          </p:cNvPr>
          <p:cNvSpPr/>
          <p:nvPr/>
        </p:nvSpPr>
        <p:spPr>
          <a:xfrm>
            <a:off x="5324670" y="5108424"/>
            <a:ext cx="5769428" cy="1169551"/>
          </a:xfrm>
          <a:prstGeom prst="rect">
            <a:avLst/>
          </a:prstGeom>
        </p:spPr>
        <p:txBody>
          <a:bodyPr wrap="square">
            <a:spAutoFit/>
          </a:bodyPr>
          <a:lstStyle/>
          <a:p>
            <a:r>
              <a:rPr lang="en-GB" sz="1400" dirty="0"/>
              <a:t>https://www.gov.uk/government/publications/review-of-sexual-abuse-in-schools-and-colleges/review-of-sexual-abuse-in-schools-and-colleges#is-the-existing-safeguarding-framework-and-guidance-for-inspectors-strong-enough-to-properly-assess-how-schools-and-colleges-safeguard-and-promote-the-welfare-of-children</a:t>
            </a:r>
          </a:p>
        </p:txBody>
      </p:sp>
    </p:spTree>
    <p:extLst>
      <p:ext uri="{BB962C8B-B14F-4D97-AF65-F5344CB8AC3E}">
        <p14:creationId xmlns:p14="http://schemas.microsoft.com/office/powerpoint/2010/main" val="197739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Real stories from across the UK…</a:t>
            </a:r>
          </a:p>
        </p:txBody>
      </p:sp>
      <p:sp>
        <p:nvSpPr>
          <p:cNvPr id="3" name="Content Placeholder 2"/>
          <p:cNvSpPr>
            <a:spLocks noGrp="1"/>
          </p:cNvSpPr>
          <p:nvPr>
            <p:ph idx="1"/>
          </p:nvPr>
        </p:nvSpPr>
        <p:spPr>
          <a:xfrm>
            <a:off x="326571" y="1569750"/>
            <a:ext cx="10605198" cy="4351338"/>
          </a:xfrm>
        </p:spPr>
        <p:txBody>
          <a:bodyPr>
            <a:normAutofit lnSpcReduction="10000"/>
          </a:bodyPr>
          <a:lstStyle/>
          <a:p>
            <a:r>
              <a:rPr lang="en-GB" sz="3200" dirty="0">
                <a:latin typeface="Twinkl" pitchFamily="2" charset="0"/>
              </a:rPr>
              <a:t>A 6 year old child explained someone had ‘hurt her biscuit’. This was missed by staff as she hadn’t used the correct terminology.</a:t>
            </a:r>
          </a:p>
          <a:p>
            <a:pPr marL="0" indent="0">
              <a:buNone/>
            </a:pPr>
            <a:endParaRPr lang="en-GB" sz="3200" dirty="0">
              <a:latin typeface="Twinkl" pitchFamily="2" charset="0"/>
            </a:endParaRPr>
          </a:p>
          <a:p>
            <a:r>
              <a:rPr lang="en-GB" sz="3200" dirty="0">
                <a:latin typeface="Twinkl" pitchFamily="2" charset="0"/>
              </a:rPr>
              <a:t>Two 10 year olds being groomed online- they thought the people were nice and sent images of them in make-up and in underwear- they said they felt ‘grown up’</a:t>
            </a:r>
          </a:p>
          <a:p>
            <a:endParaRPr lang="en-GB" sz="3200" dirty="0">
              <a:latin typeface="Twinkl" pitchFamily="2" charset="0"/>
            </a:endParaRPr>
          </a:p>
          <a:p>
            <a:r>
              <a:rPr lang="en-GB" sz="3200" dirty="0">
                <a:latin typeface="Twinkl" pitchFamily="2" charset="0"/>
              </a:rPr>
              <a:t>A 9 year old accessing porn through clickbait</a:t>
            </a:r>
          </a:p>
          <a:p>
            <a:endParaRPr lang="en-GB" sz="3200" dirty="0">
              <a:latin typeface="Twinkl" pitchFamily="2" charset="0"/>
            </a:endParaRPr>
          </a:p>
        </p:txBody>
      </p:sp>
      <p:pic>
        <p:nvPicPr>
          <p:cNvPr id="4" name="Picture 3" descr="BFPS LOGO">
            <a:extLst>
              <a:ext uri="{FF2B5EF4-FFF2-40B4-BE49-F238E27FC236}">
                <a16:creationId xmlns:a16="http://schemas.microsoft.com/office/drawing/2014/main" id="{12DFBC25-9E05-46AF-A73C-760D6D90A3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389112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Our Shared Goal</a:t>
            </a:r>
          </a:p>
        </p:txBody>
      </p:sp>
      <p:sp>
        <p:nvSpPr>
          <p:cNvPr id="3" name="Content Placeholder 2"/>
          <p:cNvSpPr>
            <a:spLocks noGrp="1"/>
          </p:cNvSpPr>
          <p:nvPr>
            <p:ph idx="1"/>
          </p:nvPr>
        </p:nvSpPr>
        <p:spPr>
          <a:xfrm>
            <a:off x="416169" y="1532426"/>
            <a:ext cx="9976339" cy="4481511"/>
          </a:xfrm>
        </p:spPr>
        <p:txBody>
          <a:bodyPr>
            <a:normAutofit fontScale="92500"/>
          </a:bodyPr>
          <a:lstStyle/>
          <a:p>
            <a:r>
              <a:rPr lang="en-GB" sz="3200" dirty="0">
                <a:latin typeface="Twinkl" pitchFamily="2" charset="0"/>
              </a:rPr>
              <a:t>We want children to be happy, healthy and have the skills and knowledge to live in the real world safely </a:t>
            </a:r>
          </a:p>
          <a:p>
            <a:endParaRPr lang="en-GB" sz="3200" dirty="0">
              <a:latin typeface="Twinkl" pitchFamily="2" charset="0"/>
            </a:endParaRPr>
          </a:p>
          <a:p>
            <a:r>
              <a:rPr lang="en-GB" sz="3200" dirty="0">
                <a:latin typeface="Twinkl" pitchFamily="2" charset="0"/>
              </a:rPr>
              <a:t>When it comes to puberty, relationships and human reproduction, we don’t want children to believe myths and half truths. </a:t>
            </a:r>
          </a:p>
          <a:p>
            <a:endParaRPr lang="en-GB" sz="3200" dirty="0">
              <a:latin typeface="Twinkl" pitchFamily="2" charset="0"/>
            </a:endParaRPr>
          </a:p>
          <a:p>
            <a:r>
              <a:rPr lang="en-GB" sz="3200" dirty="0">
                <a:latin typeface="Twinkl" pitchFamily="2" charset="0"/>
              </a:rPr>
              <a:t>We want them to be aware of the facts and we want them to build healthy attitudes and positive relationships with others</a:t>
            </a:r>
          </a:p>
        </p:txBody>
      </p:sp>
      <p:pic>
        <p:nvPicPr>
          <p:cNvPr id="4" name="Picture 3" descr="BFPS LOGO">
            <a:extLst>
              <a:ext uri="{FF2B5EF4-FFF2-40B4-BE49-F238E27FC236}">
                <a16:creationId xmlns:a16="http://schemas.microsoft.com/office/drawing/2014/main" id="{0465743E-67DB-4EA1-980C-092998F741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5165" y="129457"/>
            <a:ext cx="1564005" cy="1714500"/>
          </a:xfrm>
          <a:prstGeom prst="rect">
            <a:avLst/>
          </a:prstGeom>
          <a:noFill/>
          <a:ln>
            <a:noFill/>
          </a:ln>
        </p:spPr>
      </p:pic>
    </p:spTree>
    <p:extLst>
      <p:ext uri="{BB962C8B-B14F-4D97-AF65-F5344CB8AC3E}">
        <p14:creationId xmlns:p14="http://schemas.microsoft.com/office/powerpoint/2010/main" val="171555047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3827</TotalTime>
  <Words>1763</Words>
  <Application>Microsoft Office PowerPoint</Application>
  <PresentationFormat>Widescreen</PresentationFormat>
  <Paragraphs>175</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Corbel</vt:lpstr>
      <vt:lpstr>Twinkl</vt:lpstr>
      <vt:lpstr>Depth</vt:lpstr>
      <vt:lpstr>Welcome to our  Parent Consultation</vt:lpstr>
      <vt:lpstr>Today we aim to inform you of…</vt:lpstr>
      <vt:lpstr>A quick question…</vt:lpstr>
      <vt:lpstr>PowerPoint Presentation</vt:lpstr>
      <vt:lpstr>Government Guidance tells us…</vt:lpstr>
      <vt:lpstr>Government Guidance tells us…</vt:lpstr>
      <vt:lpstr>PowerPoint Presentation</vt:lpstr>
      <vt:lpstr>Real stories from across the UK…</vt:lpstr>
      <vt:lpstr>Our Shared Goal</vt:lpstr>
      <vt:lpstr>So what do we teach…</vt:lpstr>
      <vt:lpstr>How do we ensure the quality of our PSHE curriculum? </vt:lpstr>
      <vt:lpstr>Positive Relationships</vt:lpstr>
      <vt:lpstr>Sex Education</vt:lpstr>
      <vt:lpstr>Health</vt:lpstr>
      <vt:lpstr>Key Content</vt:lpstr>
      <vt:lpstr>PowerPoint Presentation</vt:lpstr>
      <vt:lpstr>PowerPoint Presentation</vt:lpstr>
      <vt:lpstr>Our lessons create opportunities for…</vt:lpstr>
      <vt:lpstr>Talking to your child- handy tips</vt:lpstr>
      <vt:lpstr>Thank you</vt:lpstr>
      <vt:lpstr>PowerPoint Presentation</vt:lpstr>
      <vt:lpstr>Music &amp; Lyrics</vt:lpstr>
      <vt:lpstr>Positive Relationships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consultation</dc:title>
  <dc:creator>R Jackson</dc:creator>
  <cp:lastModifiedBy>Toni Gutteridge</cp:lastModifiedBy>
  <cp:revision>69</cp:revision>
  <cp:lastPrinted>2020-11-18T09:33:20Z</cp:lastPrinted>
  <dcterms:created xsi:type="dcterms:W3CDTF">2020-10-15T14:15:22Z</dcterms:created>
  <dcterms:modified xsi:type="dcterms:W3CDTF">2023-05-23T07:22:40Z</dcterms:modified>
</cp:coreProperties>
</file>